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0" r:id="rId5"/>
    <p:sldId id="261" r:id="rId6"/>
    <p:sldId id="262" r:id="rId7"/>
    <p:sldId id="266" r:id="rId8"/>
    <p:sldId id="263" r:id="rId9"/>
    <p:sldId id="264" r:id="rId10"/>
    <p:sldId id="267" r:id="rId11"/>
    <p:sldId id="268" r:id="rId12"/>
    <p:sldId id="269" r:id="rId13"/>
    <p:sldId id="270" r:id="rId14"/>
    <p:sldId id="271" r:id="rId15"/>
    <p:sldId id="272" r:id="rId16"/>
    <p:sldId id="273" r:id="rId17"/>
    <p:sldId id="274" r:id="rId18"/>
    <p:sldId id="275" r:id="rId19"/>
    <p:sldId id="279" r:id="rId20"/>
    <p:sldId id="277" r:id="rId21"/>
    <p:sldId id="278" r:id="rId22"/>
    <p:sldId id="285" r:id="rId23"/>
    <p:sldId id="286" r:id="rId24"/>
    <p:sldId id="276" r:id="rId25"/>
    <p:sldId id="282" r:id="rId26"/>
    <p:sldId id="280" r:id="rId27"/>
    <p:sldId id="281" r:id="rId28"/>
    <p:sldId id="292" r:id="rId29"/>
    <p:sldId id="283" r:id="rId30"/>
    <p:sldId id="284" r:id="rId31"/>
    <p:sldId id="290"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invertIfNegative val="0"/>
          <c:cat>
            <c:strRef>
              <c:f>Sheet1!$A$2:$A$9</c:f>
              <c:strCache>
                <c:ptCount val="8"/>
                <c:pt idx="0">
                  <c:v>Avg. Investor</c:v>
                </c:pt>
                <c:pt idx="1">
                  <c:v>Homes</c:v>
                </c:pt>
                <c:pt idx="2">
                  <c:v>Inflation</c:v>
                </c:pt>
                <c:pt idx="3">
                  <c:v>Int'l Stocks</c:v>
                </c:pt>
                <c:pt idx="4">
                  <c:v>Bonds</c:v>
                </c:pt>
                <c:pt idx="5">
                  <c:v>Oil</c:v>
                </c:pt>
                <c:pt idx="6">
                  <c:v>Stocks</c:v>
                </c:pt>
                <c:pt idx="7">
                  <c:v>Gold</c:v>
                </c:pt>
              </c:strCache>
            </c:strRef>
          </c:cat>
          <c:val>
            <c:numRef>
              <c:f>Sheet1!$B$2:$B$9</c:f>
              <c:numCache>
                <c:formatCode>General</c:formatCode>
                <c:ptCount val="8"/>
                <c:pt idx="1">
                  <c:v>2.7E-2</c:v>
                </c:pt>
                <c:pt idx="2">
                  <c:v>2.8000000000000001E-2</c:v>
                </c:pt>
                <c:pt idx="3">
                  <c:v>6.0999999999999999E-2</c:v>
                </c:pt>
                <c:pt idx="4">
                  <c:v>6.3E-2</c:v>
                </c:pt>
                <c:pt idx="5">
                  <c:v>8.1000000000000003E-2</c:v>
                </c:pt>
                <c:pt idx="6">
                  <c:v>8.2000000000000003E-2</c:v>
                </c:pt>
                <c:pt idx="7">
                  <c:v>8.4000000000000005E-2</c:v>
                </c:pt>
              </c:numCache>
            </c:numRef>
          </c:val>
        </c:ser>
        <c:ser>
          <c:idx val="1"/>
          <c:order val="1"/>
          <c:tx>
            <c:strRef>
              <c:f>Sheet1!$C$1</c:f>
              <c:strCache>
                <c:ptCount val="1"/>
                <c:pt idx="0">
                  <c:v>Series 2</c:v>
                </c:pt>
              </c:strCache>
            </c:strRef>
          </c:tx>
          <c:invertIfNegative val="0"/>
          <c:cat>
            <c:strRef>
              <c:f>Sheet1!$A$2:$A$9</c:f>
              <c:strCache>
                <c:ptCount val="8"/>
                <c:pt idx="0">
                  <c:v>Avg. Investor</c:v>
                </c:pt>
                <c:pt idx="1">
                  <c:v>Homes</c:v>
                </c:pt>
                <c:pt idx="2">
                  <c:v>Inflation</c:v>
                </c:pt>
                <c:pt idx="3">
                  <c:v>Int'l Stocks</c:v>
                </c:pt>
                <c:pt idx="4">
                  <c:v>Bonds</c:v>
                </c:pt>
                <c:pt idx="5">
                  <c:v>Oil</c:v>
                </c:pt>
                <c:pt idx="6">
                  <c:v>Stocks</c:v>
                </c:pt>
                <c:pt idx="7">
                  <c:v>Gold</c:v>
                </c:pt>
              </c:strCache>
            </c:strRef>
          </c:cat>
          <c:val>
            <c:numRef>
              <c:f>Sheet1!$C$2:$C$9</c:f>
              <c:numCache>
                <c:formatCode>General</c:formatCode>
                <c:ptCount val="8"/>
              </c:numCache>
            </c:numRef>
          </c:val>
        </c:ser>
        <c:ser>
          <c:idx val="2"/>
          <c:order val="2"/>
          <c:tx>
            <c:strRef>
              <c:f>Sheet1!$D$1</c:f>
              <c:strCache>
                <c:ptCount val="1"/>
                <c:pt idx="0">
                  <c:v>Series 3</c:v>
                </c:pt>
              </c:strCache>
            </c:strRef>
          </c:tx>
          <c:invertIfNegative val="0"/>
          <c:cat>
            <c:strRef>
              <c:f>Sheet1!$A$2:$A$9</c:f>
              <c:strCache>
                <c:ptCount val="8"/>
                <c:pt idx="0">
                  <c:v>Avg. Investor</c:v>
                </c:pt>
                <c:pt idx="1">
                  <c:v>Homes</c:v>
                </c:pt>
                <c:pt idx="2">
                  <c:v>Inflation</c:v>
                </c:pt>
                <c:pt idx="3">
                  <c:v>Int'l Stocks</c:v>
                </c:pt>
                <c:pt idx="4">
                  <c:v>Bonds</c:v>
                </c:pt>
                <c:pt idx="5">
                  <c:v>Oil</c:v>
                </c:pt>
                <c:pt idx="6">
                  <c:v>Stocks</c:v>
                </c:pt>
                <c:pt idx="7">
                  <c:v>Gold</c:v>
                </c:pt>
              </c:strCache>
            </c:strRef>
          </c:cat>
          <c:val>
            <c:numRef>
              <c:f>Sheet1!$D$2:$D$9</c:f>
              <c:numCache>
                <c:formatCode>General</c:formatCode>
                <c:ptCount val="8"/>
                <c:pt idx="0">
                  <c:v>2.3E-2</c:v>
                </c:pt>
              </c:numCache>
            </c:numRef>
          </c:val>
        </c:ser>
        <c:dLbls>
          <c:showLegendKey val="0"/>
          <c:showVal val="0"/>
          <c:showCatName val="0"/>
          <c:showSerName val="0"/>
          <c:showPercent val="0"/>
          <c:showBubbleSize val="0"/>
        </c:dLbls>
        <c:gapWidth val="150"/>
        <c:overlap val="100"/>
        <c:axId val="37957632"/>
        <c:axId val="84292096"/>
      </c:barChart>
      <c:catAx>
        <c:axId val="37957632"/>
        <c:scaling>
          <c:orientation val="minMax"/>
        </c:scaling>
        <c:delete val="0"/>
        <c:axPos val="b"/>
        <c:majorTickMark val="out"/>
        <c:minorTickMark val="none"/>
        <c:tickLblPos val="nextTo"/>
        <c:txPr>
          <a:bodyPr/>
          <a:lstStyle/>
          <a:p>
            <a:pPr algn="ctr">
              <a:defRPr lang="en-US" sz="1800" b="0" i="0" u="none" strike="noStrike" kern="1200" baseline="0">
                <a:solidFill>
                  <a:prstClr val="black"/>
                </a:solidFill>
                <a:latin typeface="+mn-lt"/>
                <a:ea typeface="+mn-ea"/>
                <a:cs typeface="+mn-cs"/>
              </a:defRPr>
            </a:pPr>
            <a:endParaRPr lang="en-US"/>
          </a:p>
        </c:txPr>
        <c:crossAx val="84292096"/>
        <c:crosses val="autoZero"/>
        <c:auto val="1"/>
        <c:lblAlgn val="ctr"/>
        <c:lblOffset val="100"/>
        <c:noMultiLvlLbl val="0"/>
      </c:catAx>
      <c:valAx>
        <c:axId val="84292096"/>
        <c:scaling>
          <c:orientation val="minMax"/>
        </c:scaling>
        <c:delete val="0"/>
        <c:axPos val="l"/>
        <c:majorGridlines/>
        <c:numFmt formatCode="0%" sourceLinked="0"/>
        <c:majorTickMark val="out"/>
        <c:minorTickMark val="none"/>
        <c:tickLblPos val="nextTo"/>
        <c:crossAx val="37957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invertIfNegative val="0"/>
          <c:cat>
            <c:strRef>
              <c:f>Sheet1!$A$2:$A$6</c:f>
              <c:strCache>
                <c:ptCount val="5"/>
                <c:pt idx="0">
                  <c:v>Avg. Investor
(20 years)</c:v>
                </c:pt>
                <c:pt idx="1">
                  <c:v>Stocks 
(25 years)</c:v>
                </c:pt>
                <c:pt idx="2">
                  <c:v>Bruce Berkowitz 
(10 years)</c:v>
                </c:pt>
                <c:pt idx="3">
                  <c:v>Leon Cooperman 
(20 years)</c:v>
                </c:pt>
                <c:pt idx="4">
                  <c:v>Warren 
Buffett 
(50 years)</c:v>
                </c:pt>
              </c:strCache>
            </c:strRef>
          </c:cat>
          <c:val>
            <c:numRef>
              <c:f>Sheet1!$B$2:$B$6</c:f>
              <c:numCache>
                <c:formatCode>General</c:formatCode>
                <c:ptCount val="5"/>
                <c:pt idx="1">
                  <c:v>0.10299999999999999</c:v>
                </c:pt>
                <c:pt idx="2">
                  <c:v>0.13200000000000001</c:v>
                </c:pt>
                <c:pt idx="3">
                  <c:v>0.14299999999999999</c:v>
                </c:pt>
                <c:pt idx="4">
                  <c:v>0.19700000000000001</c:v>
                </c:pt>
              </c:numCache>
            </c:numRef>
          </c:val>
        </c:ser>
        <c:ser>
          <c:idx val="1"/>
          <c:order val="1"/>
          <c:tx>
            <c:strRef>
              <c:f>Sheet1!$C$1</c:f>
              <c:strCache>
                <c:ptCount val="1"/>
                <c:pt idx="0">
                  <c:v>Series 2</c:v>
                </c:pt>
              </c:strCache>
            </c:strRef>
          </c:tx>
          <c:invertIfNegative val="0"/>
          <c:cat>
            <c:strRef>
              <c:f>Sheet1!$A$2:$A$6</c:f>
              <c:strCache>
                <c:ptCount val="5"/>
                <c:pt idx="0">
                  <c:v>Avg. Investor
(20 years)</c:v>
                </c:pt>
                <c:pt idx="1">
                  <c:v>Stocks 
(25 years)</c:v>
                </c:pt>
                <c:pt idx="2">
                  <c:v>Bruce Berkowitz 
(10 years)</c:v>
                </c:pt>
                <c:pt idx="3">
                  <c:v>Leon Cooperman 
(20 years)</c:v>
                </c:pt>
                <c:pt idx="4">
                  <c:v>Warren 
Buffett 
(50 years)</c:v>
                </c:pt>
              </c:strCache>
            </c:strRef>
          </c:cat>
          <c:val>
            <c:numRef>
              <c:f>Sheet1!$C$2:$C$6</c:f>
              <c:numCache>
                <c:formatCode>General</c:formatCode>
                <c:ptCount val="5"/>
              </c:numCache>
            </c:numRef>
          </c:val>
        </c:ser>
        <c:ser>
          <c:idx val="2"/>
          <c:order val="2"/>
          <c:tx>
            <c:strRef>
              <c:f>Sheet1!$D$1</c:f>
              <c:strCache>
                <c:ptCount val="1"/>
                <c:pt idx="0">
                  <c:v>Series 3</c:v>
                </c:pt>
              </c:strCache>
            </c:strRef>
          </c:tx>
          <c:invertIfNegative val="0"/>
          <c:cat>
            <c:strRef>
              <c:f>Sheet1!$A$2:$A$6</c:f>
              <c:strCache>
                <c:ptCount val="5"/>
                <c:pt idx="0">
                  <c:v>Avg. Investor
(20 years)</c:v>
                </c:pt>
                <c:pt idx="1">
                  <c:v>Stocks 
(25 years)</c:v>
                </c:pt>
                <c:pt idx="2">
                  <c:v>Bruce Berkowitz 
(10 years)</c:v>
                </c:pt>
                <c:pt idx="3">
                  <c:v>Leon Cooperman 
(20 years)</c:v>
                </c:pt>
                <c:pt idx="4">
                  <c:v>Warren 
Buffett 
(50 years)</c:v>
                </c:pt>
              </c:strCache>
            </c:strRef>
          </c:cat>
          <c:val>
            <c:numRef>
              <c:f>Sheet1!$D$2:$D$6</c:f>
              <c:numCache>
                <c:formatCode>General</c:formatCode>
                <c:ptCount val="5"/>
                <c:pt idx="0">
                  <c:v>2.3E-2</c:v>
                </c:pt>
              </c:numCache>
            </c:numRef>
          </c:val>
        </c:ser>
        <c:dLbls>
          <c:showLegendKey val="0"/>
          <c:showVal val="0"/>
          <c:showCatName val="0"/>
          <c:showSerName val="0"/>
          <c:showPercent val="0"/>
          <c:showBubbleSize val="0"/>
        </c:dLbls>
        <c:gapWidth val="150"/>
        <c:overlap val="100"/>
        <c:axId val="37914624"/>
        <c:axId val="84294400"/>
      </c:barChart>
      <c:catAx>
        <c:axId val="37914624"/>
        <c:scaling>
          <c:orientation val="minMax"/>
        </c:scaling>
        <c:delete val="0"/>
        <c:axPos val="b"/>
        <c:majorTickMark val="out"/>
        <c:minorTickMark val="none"/>
        <c:tickLblPos val="nextTo"/>
        <c:crossAx val="84294400"/>
        <c:crosses val="autoZero"/>
        <c:auto val="1"/>
        <c:lblAlgn val="ctr"/>
        <c:lblOffset val="100"/>
        <c:noMultiLvlLbl val="0"/>
      </c:catAx>
      <c:valAx>
        <c:axId val="84294400"/>
        <c:scaling>
          <c:orientation val="minMax"/>
        </c:scaling>
        <c:delete val="0"/>
        <c:axPos val="l"/>
        <c:majorGridlines/>
        <c:numFmt formatCode="0%" sourceLinked="0"/>
        <c:majorTickMark val="out"/>
        <c:minorTickMark val="none"/>
        <c:tickLblPos val="nextTo"/>
        <c:crossAx val="37914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invertIfNegative val="0"/>
          <c:cat>
            <c:strRef>
              <c:f>Sheet1!$A$2:$A$10</c:f>
              <c:strCache>
                <c:ptCount val="9"/>
                <c:pt idx="0">
                  <c:v>Avg. Investor</c:v>
                </c:pt>
                <c:pt idx="1">
                  <c:v>Homes</c:v>
                </c:pt>
                <c:pt idx="2">
                  <c:v>Inflation</c:v>
                </c:pt>
                <c:pt idx="3">
                  <c:v>Int'l Stocks</c:v>
                </c:pt>
                <c:pt idx="4">
                  <c:v>Bonds</c:v>
                </c:pt>
                <c:pt idx="5">
                  <c:v>Oil</c:v>
                </c:pt>
                <c:pt idx="6">
                  <c:v>Stocks</c:v>
                </c:pt>
                <c:pt idx="7">
                  <c:v>Gold</c:v>
                </c:pt>
                <c:pt idx="8">
                  <c:v>Aristocrats</c:v>
                </c:pt>
              </c:strCache>
            </c:strRef>
          </c:cat>
          <c:val>
            <c:numRef>
              <c:f>Sheet1!$B$2:$B$10</c:f>
              <c:numCache>
                <c:formatCode>General</c:formatCode>
                <c:ptCount val="9"/>
                <c:pt idx="1">
                  <c:v>2.7E-2</c:v>
                </c:pt>
                <c:pt idx="2">
                  <c:v>2.8000000000000001E-2</c:v>
                </c:pt>
                <c:pt idx="3">
                  <c:v>6.0999999999999999E-2</c:v>
                </c:pt>
                <c:pt idx="4">
                  <c:v>6.3E-2</c:v>
                </c:pt>
                <c:pt idx="5">
                  <c:v>8.1000000000000003E-2</c:v>
                </c:pt>
                <c:pt idx="6">
                  <c:v>8.2000000000000003E-2</c:v>
                </c:pt>
                <c:pt idx="7">
                  <c:v>8.4000000000000005E-2</c:v>
                </c:pt>
              </c:numCache>
            </c:numRef>
          </c:val>
        </c:ser>
        <c:ser>
          <c:idx val="1"/>
          <c:order val="1"/>
          <c:tx>
            <c:strRef>
              <c:f>Sheet1!$C$1</c:f>
              <c:strCache>
                <c:ptCount val="1"/>
                <c:pt idx="0">
                  <c:v>Series 2</c:v>
                </c:pt>
              </c:strCache>
            </c:strRef>
          </c:tx>
          <c:invertIfNegative val="0"/>
          <c:cat>
            <c:strRef>
              <c:f>Sheet1!$A$2:$A$10</c:f>
              <c:strCache>
                <c:ptCount val="9"/>
                <c:pt idx="0">
                  <c:v>Avg. Investor</c:v>
                </c:pt>
                <c:pt idx="1">
                  <c:v>Homes</c:v>
                </c:pt>
                <c:pt idx="2">
                  <c:v>Inflation</c:v>
                </c:pt>
                <c:pt idx="3">
                  <c:v>Int'l Stocks</c:v>
                </c:pt>
                <c:pt idx="4">
                  <c:v>Bonds</c:v>
                </c:pt>
                <c:pt idx="5">
                  <c:v>Oil</c:v>
                </c:pt>
                <c:pt idx="6">
                  <c:v>Stocks</c:v>
                </c:pt>
                <c:pt idx="7">
                  <c:v>Gold</c:v>
                </c:pt>
                <c:pt idx="8">
                  <c:v>Aristocrats</c:v>
                </c:pt>
              </c:strCache>
            </c:strRef>
          </c:cat>
          <c:val>
            <c:numRef>
              <c:f>Sheet1!$C$2:$C$10</c:f>
              <c:numCache>
                <c:formatCode>General</c:formatCode>
                <c:ptCount val="9"/>
              </c:numCache>
            </c:numRef>
          </c:val>
        </c:ser>
        <c:ser>
          <c:idx val="2"/>
          <c:order val="2"/>
          <c:tx>
            <c:strRef>
              <c:f>Sheet1!$D$1</c:f>
              <c:strCache>
                <c:ptCount val="1"/>
                <c:pt idx="0">
                  <c:v>Series 3</c:v>
                </c:pt>
              </c:strCache>
            </c:strRef>
          </c:tx>
          <c:invertIfNegative val="0"/>
          <c:cat>
            <c:strRef>
              <c:f>Sheet1!$A$2:$A$10</c:f>
              <c:strCache>
                <c:ptCount val="9"/>
                <c:pt idx="0">
                  <c:v>Avg. Investor</c:v>
                </c:pt>
                <c:pt idx="1">
                  <c:v>Homes</c:v>
                </c:pt>
                <c:pt idx="2">
                  <c:v>Inflation</c:v>
                </c:pt>
                <c:pt idx="3">
                  <c:v>Int'l Stocks</c:v>
                </c:pt>
                <c:pt idx="4">
                  <c:v>Bonds</c:v>
                </c:pt>
                <c:pt idx="5">
                  <c:v>Oil</c:v>
                </c:pt>
                <c:pt idx="6">
                  <c:v>Stocks</c:v>
                </c:pt>
                <c:pt idx="7">
                  <c:v>Gold</c:v>
                </c:pt>
                <c:pt idx="8">
                  <c:v>Aristocrats</c:v>
                </c:pt>
              </c:strCache>
            </c:strRef>
          </c:cat>
          <c:val>
            <c:numRef>
              <c:f>Sheet1!$D$2:$D$10</c:f>
              <c:numCache>
                <c:formatCode>General</c:formatCode>
                <c:ptCount val="9"/>
                <c:pt idx="0">
                  <c:v>2.3E-2</c:v>
                </c:pt>
              </c:numCache>
            </c:numRef>
          </c:val>
        </c:ser>
        <c:ser>
          <c:idx val="3"/>
          <c:order val="3"/>
          <c:tx>
            <c:strRef>
              <c:f>Sheet1!$E$1</c:f>
              <c:strCache>
                <c:ptCount val="1"/>
                <c:pt idx="0">
                  <c:v>Series 4</c:v>
                </c:pt>
              </c:strCache>
            </c:strRef>
          </c:tx>
          <c:invertIfNegative val="0"/>
          <c:cat>
            <c:strRef>
              <c:f>Sheet1!$A$2:$A$10</c:f>
              <c:strCache>
                <c:ptCount val="9"/>
                <c:pt idx="0">
                  <c:v>Avg. Investor</c:v>
                </c:pt>
                <c:pt idx="1">
                  <c:v>Homes</c:v>
                </c:pt>
                <c:pt idx="2">
                  <c:v>Inflation</c:v>
                </c:pt>
                <c:pt idx="3">
                  <c:v>Int'l Stocks</c:v>
                </c:pt>
                <c:pt idx="4">
                  <c:v>Bonds</c:v>
                </c:pt>
                <c:pt idx="5">
                  <c:v>Oil</c:v>
                </c:pt>
                <c:pt idx="6">
                  <c:v>Stocks</c:v>
                </c:pt>
                <c:pt idx="7">
                  <c:v>Gold</c:v>
                </c:pt>
                <c:pt idx="8">
                  <c:v>Aristocrats</c:v>
                </c:pt>
              </c:strCache>
            </c:strRef>
          </c:cat>
          <c:val>
            <c:numRef>
              <c:f>Sheet1!$E$2:$E$10</c:f>
              <c:numCache>
                <c:formatCode>General</c:formatCode>
                <c:ptCount val="9"/>
                <c:pt idx="8">
                  <c:v>0.104</c:v>
                </c:pt>
              </c:numCache>
            </c:numRef>
          </c:val>
        </c:ser>
        <c:dLbls>
          <c:showLegendKey val="0"/>
          <c:showVal val="0"/>
          <c:showCatName val="0"/>
          <c:showSerName val="0"/>
          <c:showPercent val="0"/>
          <c:showBubbleSize val="0"/>
        </c:dLbls>
        <c:gapWidth val="150"/>
        <c:overlap val="100"/>
        <c:axId val="82991104"/>
        <c:axId val="84318976"/>
      </c:barChart>
      <c:catAx>
        <c:axId val="82991104"/>
        <c:scaling>
          <c:orientation val="minMax"/>
        </c:scaling>
        <c:delete val="0"/>
        <c:axPos val="b"/>
        <c:majorTickMark val="out"/>
        <c:minorTickMark val="none"/>
        <c:tickLblPos val="nextTo"/>
        <c:crossAx val="84318976"/>
        <c:crosses val="autoZero"/>
        <c:auto val="1"/>
        <c:lblAlgn val="ctr"/>
        <c:lblOffset val="100"/>
        <c:noMultiLvlLbl val="0"/>
      </c:catAx>
      <c:valAx>
        <c:axId val="84318976"/>
        <c:scaling>
          <c:orientation val="minMax"/>
        </c:scaling>
        <c:delete val="0"/>
        <c:axPos val="l"/>
        <c:majorGridlines/>
        <c:numFmt formatCode="0%" sourceLinked="0"/>
        <c:majorTickMark val="out"/>
        <c:minorTickMark val="none"/>
        <c:tickLblPos val="nextTo"/>
        <c:crossAx val="82991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Share Price Growth</c:v>
                </c:pt>
              </c:strCache>
            </c:strRef>
          </c:tx>
          <c:invertIfNegative val="0"/>
          <c:dPt>
            <c:idx val="1"/>
            <c:invertIfNegative val="0"/>
            <c:bubble3D val="0"/>
            <c:spPr>
              <a:solidFill>
                <a:schemeClr val="accent4"/>
              </a:solidFill>
            </c:spPr>
          </c:dPt>
          <c:dLbls>
            <c:showLegendKey val="0"/>
            <c:showVal val="0"/>
            <c:showCatName val="0"/>
            <c:showSerName val="1"/>
            <c:showPercent val="0"/>
            <c:showBubbleSize val="0"/>
            <c:showLeaderLines val="0"/>
          </c:dLbls>
          <c:cat>
            <c:strRef>
              <c:f>Sheet1!$A$2:$A$3</c:f>
              <c:strCache>
                <c:ptCount val="2"/>
                <c:pt idx="0">
                  <c:v>S&amp;P 500</c:v>
                </c:pt>
                <c:pt idx="1">
                  <c:v>Aristocrats</c:v>
                </c:pt>
              </c:strCache>
            </c:strRef>
          </c:cat>
          <c:val>
            <c:numRef>
              <c:f>Sheet1!$B$2:$B$3</c:f>
              <c:numCache>
                <c:formatCode>General</c:formatCode>
                <c:ptCount val="2"/>
                <c:pt idx="0">
                  <c:v>7.0000000000000007E-2</c:v>
                </c:pt>
                <c:pt idx="1">
                  <c:v>0.09</c:v>
                </c:pt>
              </c:numCache>
            </c:numRef>
          </c:val>
        </c:ser>
        <c:ser>
          <c:idx val="1"/>
          <c:order val="1"/>
          <c:tx>
            <c:strRef>
              <c:f>Sheet1!$C$1</c:f>
              <c:strCache>
                <c:ptCount val="1"/>
                <c:pt idx="0">
                  <c:v>Dividend Growth</c:v>
                </c:pt>
              </c:strCache>
            </c:strRef>
          </c:tx>
          <c:spPr>
            <a:solidFill>
              <a:schemeClr val="accent1">
                <a:lumMod val="60000"/>
                <a:lumOff val="40000"/>
              </a:schemeClr>
            </a:solidFill>
          </c:spPr>
          <c:invertIfNegative val="0"/>
          <c:dPt>
            <c:idx val="1"/>
            <c:invertIfNegative val="0"/>
            <c:bubble3D val="0"/>
            <c:spPr>
              <a:solidFill>
                <a:schemeClr val="accent4">
                  <a:lumMod val="75000"/>
                </a:schemeClr>
              </a:solidFill>
            </c:spPr>
          </c:dPt>
          <c:dLbls>
            <c:showLegendKey val="0"/>
            <c:showVal val="0"/>
            <c:showCatName val="0"/>
            <c:showSerName val="1"/>
            <c:showPercent val="0"/>
            <c:showBubbleSize val="0"/>
            <c:showLeaderLines val="0"/>
          </c:dLbls>
          <c:cat>
            <c:strRef>
              <c:f>Sheet1!$A$2:$A$3</c:f>
              <c:strCache>
                <c:ptCount val="2"/>
                <c:pt idx="0">
                  <c:v>S&amp;P 500</c:v>
                </c:pt>
                <c:pt idx="1">
                  <c:v>Aristocrats</c:v>
                </c:pt>
              </c:strCache>
            </c:strRef>
          </c:cat>
          <c:val>
            <c:numRef>
              <c:f>Sheet1!$C$2:$C$3</c:f>
              <c:numCache>
                <c:formatCode>General</c:formatCode>
                <c:ptCount val="2"/>
                <c:pt idx="0">
                  <c:v>3.1E-2</c:v>
                </c:pt>
                <c:pt idx="1">
                  <c:v>0.06</c:v>
                </c:pt>
              </c:numCache>
            </c:numRef>
          </c:val>
        </c:ser>
        <c:dLbls>
          <c:showLegendKey val="0"/>
          <c:showVal val="0"/>
          <c:showCatName val="0"/>
          <c:showSerName val="0"/>
          <c:showPercent val="0"/>
          <c:showBubbleSize val="0"/>
        </c:dLbls>
        <c:gapWidth val="150"/>
        <c:axId val="82990080"/>
        <c:axId val="84319552"/>
      </c:barChart>
      <c:catAx>
        <c:axId val="82990080"/>
        <c:scaling>
          <c:orientation val="minMax"/>
        </c:scaling>
        <c:delete val="0"/>
        <c:axPos val="b"/>
        <c:majorTickMark val="out"/>
        <c:minorTickMark val="none"/>
        <c:tickLblPos val="nextTo"/>
        <c:crossAx val="84319552"/>
        <c:crosses val="autoZero"/>
        <c:auto val="1"/>
        <c:lblAlgn val="ctr"/>
        <c:lblOffset val="100"/>
        <c:noMultiLvlLbl val="0"/>
      </c:catAx>
      <c:valAx>
        <c:axId val="84319552"/>
        <c:scaling>
          <c:orientation val="minMax"/>
          <c:max val="0.11000000000000001"/>
          <c:min val="0"/>
        </c:scaling>
        <c:delete val="0"/>
        <c:axPos val="l"/>
        <c:majorGridlines/>
        <c:numFmt formatCode="0%" sourceLinked="0"/>
        <c:majorTickMark val="out"/>
        <c:minorTickMark val="none"/>
        <c:tickLblPos val="nextTo"/>
        <c:crossAx val="82990080"/>
        <c:crosses val="autoZero"/>
        <c:crossBetween val="between"/>
        <c:majorUnit val="1.0000000000000002E-2"/>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invertIfNegative val="0"/>
          <c:cat>
            <c:strRef>
              <c:f>Sheet1!$A$2:$A$8</c:f>
              <c:strCache>
                <c:ptCount val="7"/>
                <c:pt idx="0">
                  <c:v>Avg.
(20 yrs)</c:v>
                </c:pt>
                <c:pt idx="1">
                  <c:v>Bruce 
(10 yrs)</c:v>
                </c:pt>
                <c:pt idx="2">
                  <c:v>Arist.
(20 yrs)</c:v>
                </c:pt>
                <c:pt idx="3">
                  <c:v>Leon 
(20 yrs)</c:v>
                </c:pt>
                <c:pt idx="4">
                  <c:v>Arist.
(30 yrs)</c:v>
                </c:pt>
                <c:pt idx="5">
                  <c:v>Warren 
(50 yrs)</c:v>
                </c:pt>
                <c:pt idx="6">
                  <c:v>Arist.
(50 yrs)</c:v>
                </c:pt>
              </c:strCache>
            </c:strRef>
          </c:cat>
          <c:val>
            <c:numRef>
              <c:f>Sheet1!$B$2:$B$8</c:f>
              <c:numCache>
                <c:formatCode>General</c:formatCode>
                <c:ptCount val="7"/>
                <c:pt idx="1">
                  <c:v>0.13200000000000001</c:v>
                </c:pt>
                <c:pt idx="3">
                  <c:v>0.14299999999999999</c:v>
                </c:pt>
                <c:pt idx="5">
                  <c:v>0.19700000000000001</c:v>
                </c:pt>
              </c:numCache>
            </c:numRef>
          </c:val>
        </c:ser>
        <c:ser>
          <c:idx val="1"/>
          <c:order val="1"/>
          <c:tx>
            <c:strRef>
              <c:f>Sheet1!$C$1</c:f>
              <c:strCache>
                <c:ptCount val="1"/>
                <c:pt idx="0">
                  <c:v>Series 2</c:v>
                </c:pt>
              </c:strCache>
            </c:strRef>
          </c:tx>
          <c:invertIfNegative val="0"/>
          <c:cat>
            <c:strRef>
              <c:f>Sheet1!$A$2:$A$8</c:f>
              <c:strCache>
                <c:ptCount val="7"/>
                <c:pt idx="0">
                  <c:v>Avg.
(20 yrs)</c:v>
                </c:pt>
                <c:pt idx="1">
                  <c:v>Bruce 
(10 yrs)</c:v>
                </c:pt>
                <c:pt idx="2">
                  <c:v>Arist.
(20 yrs)</c:v>
                </c:pt>
                <c:pt idx="3">
                  <c:v>Leon 
(20 yrs)</c:v>
                </c:pt>
                <c:pt idx="4">
                  <c:v>Arist.
(30 yrs)</c:v>
                </c:pt>
                <c:pt idx="5">
                  <c:v>Warren 
(50 yrs)</c:v>
                </c:pt>
                <c:pt idx="6">
                  <c:v>Arist.
(50 yrs)</c:v>
                </c:pt>
              </c:strCache>
            </c:strRef>
          </c:cat>
          <c:val>
            <c:numRef>
              <c:f>Sheet1!$C$2:$C$8</c:f>
              <c:numCache>
                <c:formatCode>General</c:formatCode>
                <c:ptCount val="7"/>
              </c:numCache>
            </c:numRef>
          </c:val>
        </c:ser>
        <c:ser>
          <c:idx val="2"/>
          <c:order val="2"/>
          <c:tx>
            <c:strRef>
              <c:f>Sheet1!$D$1</c:f>
              <c:strCache>
                <c:ptCount val="1"/>
                <c:pt idx="0">
                  <c:v>Series 3</c:v>
                </c:pt>
              </c:strCache>
            </c:strRef>
          </c:tx>
          <c:invertIfNegative val="0"/>
          <c:cat>
            <c:strRef>
              <c:f>Sheet1!$A$2:$A$8</c:f>
              <c:strCache>
                <c:ptCount val="7"/>
                <c:pt idx="0">
                  <c:v>Avg.
(20 yrs)</c:v>
                </c:pt>
                <c:pt idx="1">
                  <c:v>Bruce 
(10 yrs)</c:v>
                </c:pt>
                <c:pt idx="2">
                  <c:v>Arist.
(20 yrs)</c:v>
                </c:pt>
                <c:pt idx="3">
                  <c:v>Leon 
(20 yrs)</c:v>
                </c:pt>
                <c:pt idx="4">
                  <c:v>Arist.
(30 yrs)</c:v>
                </c:pt>
                <c:pt idx="5">
                  <c:v>Warren 
(50 yrs)</c:v>
                </c:pt>
                <c:pt idx="6">
                  <c:v>Arist.
(50 yrs)</c:v>
                </c:pt>
              </c:strCache>
            </c:strRef>
          </c:cat>
          <c:val>
            <c:numRef>
              <c:f>Sheet1!$D$2:$D$8</c:f>
              <c:numCache>
                <c:formatCode>General</c:formatCode>
                <c:ptCount val="7"/>
                <c:pt idx="0">
                  <c:v>2.3E-2</c:v>
                </c:pt>
              </c:numCache>
            </c:numRef>
          </c:val>
        </c:ser>
        <c:ser>
          <c:idx val="3"/>
          <c:order val="3"/>
          <c:tx>
            <c:strRef>
              <c:f>Sheet1!$E$1</c:f>
              <c:strCache>
                <c:ptCount val="1"/>
                <c:pt idx="0">
                  <c:v>Series 4</c:v>
                </c:pt>
              </c:strCache>
            </c:strRef>
          </c:tx>
          <c:invertIfNegative val="0"/>
          <c:cat>
            <c:strRef>
              <c:f>Sheet1!$A$2:$A$8</c:f>
              <c:strCache>
                <c:ptCount val="7"/>
                <c:pt idx="0">
                  <c:v>Avg.
(20 yrs)</c:v>
                </c:pt>
                <c:pt idx="1">
                  <c:v>Bruce 
(10 yrs)</c:v>
                </c:pt>
                <c:pt idx="2">
                  <c:v>Arist.
(20 yrs)</c:v>
                </c:pt>
                <c:pt idx="3">
                  <c:v>Leon 
(20 yrs)</c:v>
                </c:pt>
                <c:pt idx="4">
                  <c:v>Arist.
(30 yrs)</c:v>
                </c:pt>
                <c:pt idx="5">
                  <c:v>Warren 
(50 yrs)</c:v>
                </c:pt>
                <c:pt idx="6">
                  <c:v>Arist.
(50 yrs)</c:v>
                </c:pt>
              </c:strCache>
            </c:strRef>
          </c:cat>
          <c:val>
            <c:numRef>
              <c:f>Sheet1!$E$2:$E$8</c:f>
              <c:numCache>
                <c:formatCode>General</c:formatCode>
                <c:ptCount val="7"/>
                <c:pt idx="2">
                  <c:v>0.13200000000000001</c:v>
                </c:pt>
                <c:pt idx="4">
                  <c:v>0.15</c:v>
                </c:pt>
                <c:pt idx="6">
                  <c:v>0.219</c:v>
                </c:pt>
              </c:numCache>
            </c:numRef>
          </c:val>
        </c:ser>
        <c:dLbls>
          <c:showLegendKey val="0"/>
          <c:showVal val="0"/>
          <c:showCatName val="0"/>
          <c:showSerName val="0"/>
          <c:showPercent val="0"/>
          <c:showBubbleSize val="0"/>
        </c:dLbls>
        <c:gapWidth val="150"/>
        <c:overlap val="100"/>
        <c:axId val="84986880"/>
        <c:axId val="83057984"/>
      </c:barChart>
      <c:catAx>
        <c:axId val="84986880"/>
        <c:scaling>
          <c:orientation val="minMax"/>
        </c:scaling>
        <c:delete val="0"/>
        <c:axPos val="b"/>
        <c:majorTickMark val="out"/>
        <c:minorTickMark val="none"/>
        <c:tickLblPos val="nextTo"/>
        <c:crossAx val="83057984"/>
        <c:crosses val="autoZero"/>
        <c:auto val="1"/>
        <c:lblAlgn val="ctr"/>
        <c:lblOffset val="100"/>
        <c:noMultiLvlLbl val="0"/>
      </c:catAx>
      <c:valAx>
        <c:axId val="83057984"/>
        <c:scaling>
          <c:orientation val="minMax"/>
        </c:scaling>
        <c:delete val="0"/>
        <c:axPos val="l"/>
        <c:majorGridlines/>
        <c:numFmt formatCode="0%" sourceLinked="0"/>
        <c:majorTickMark val="out"/>
        <c:minorTickMark val="none"/>
        <c:tickLblPos val="nextTo"/>
        <c:crossAx val="84986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D52E2FA-6823-4720-BF57-40D66536B066}" type="datetimeFigureOut">
              <a:rPr lang="en-US" smtClean="0"/>
              <a:t>10/17/2014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1CE10202-03D0-4F12-B6D8-D9CA6DCC63A1}"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52E2FA-6823-4720-BF57-40D66536B066}"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10202-03D0-4F12-B6D8-D9CA6DCC63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52E2FA-6823-4720-BF57-40D66536B066}"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10202-03D0-4F12-B6D8-D9CA6DCC63A1}"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D52E2FA-6823-4720-BF57-40D66536B066}"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10202-03D0-4F12-B6D8-D9CA6DCC63A1}"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D52E2FA-6823-4720-BF57-40D66536B066}" type="datetimeFigureOut">
              <a:rPr lang="en-US" smtClean="0"/>
              <a:t>10/17/2014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1CE10202-03D0-4F12-B6D8-D9CA6DCC63A1}"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D52E2FA-6823-4720-BF57-40D66536B066}"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10202-03D0-4F12-B6D8-D9CA6DCC63A1}"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D52E2FA-6823-4720-BF57-40D66536B066}" type="datetimeFigureOut">
              <a:rPr lang="en-US" smtClean="0"/>
              <a:t>10/17/2014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E10202-03D0-4F12-B6D8-D9CA6DCC63A1}"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52E2FA-6823-4720-BF57-40D66536B066}" type="datetimeFigureOut">
              <a:rPr lang="en-US" smtClean="0"/>
              <a:t>10/17/2014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E10202-03D0-4F12-B6D8-D9CA6DCC63A1}"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2E2FA-6823-4720-BF57-40D66536B066}" type="datetimeFigureOut">
              <a:rPr lang="en-US" smtClean="0"/>
              <a:t>10/17/2014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E10202-03D0-4F12-B6D8-D9CA6DCC63A1}"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52E2FA-6823-4720-BF57-40D66536B066}"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10202-03D0-4F12-B6D8-D9CA6DCC63A1}"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52E2FA-6823-4720-BF57-40D66536B066}"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10202-03D0-4F12-B6D8-D9CA6DCC63A1}"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D52E2FA-6823-4720-BF57-40D66536B066}" type="datetimeFigureOut">
              <a:rPr lang="en-US" smtClean="0"/>
              <a:t>10/17/2014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CE10202-03D0-4F12-B6D8-D9CA6DCC63A1}"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dwt@stansberryresearch.com" TargetMode="External"/><Relationship Id="rId2" Type="http://schemas.openxmlformats.org/officeDocument/2006/relationships/hyperlink" Target="http://stansberryresearch.com/amber-lee-mason" TargetMode="External"/><Relationship Id="rId1" Type="http://schemas.openxmlformats.org/officeDocument/2006/relationships/slideLayout" Target="../slideLayouts/slideLayout2.xml"/><Relationship Id="rId4" Type="http://schemas.openxmlformats.org/officeDocument/2006/relationships/hyperlink" Target="http://www.youtube.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Results Not Typical</a:t>
            </a:r>
          </a:p>
        </p:txBody>
      </p:sp>
      <p:sp>
        <p:nvSpPr>
          <p:cNvPr id="3" name="Subtitle 2"/>
          <p:cNvSpPr>
            <a:spLocks noGrp="1"/>
          </p:cNvSpPr>
          <p:nvPr>
            <p:ph type="subTitle" idx="1"/>
          </p:nvPr>
        </p:nvSpPr>
        <p:spPr/>
        <p:txBody>
          <a:bodyPr>
            <a:normAutofit fontScale="92500"/>
          </a:bodyPr>
          <a:lstStyle/>
          <a:p>
            <a:r>
              <a:rPr lang="en-US" dirty="0" smtClean="0"/>
              <a:t>Earn Higher Profits Than the World’s Greatest Investors</a:t>
            </a:r>
            <a:endParaRPr lang="en-US" dirty="0"/>
          </a:p>
        </p:txBody>
      </p:sp>
    </p:spTree>
    <p:extLst>
      <p:ext uri="{BB962C8B-B14F-4D97-AF65-F5344CB8AC3E}">
        <p14:creationId xmlns:p14="http://schemas.microsoft.com/office/powerpoint/2010/main" val="3713689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Proof</a:t>
            </a:r>
            <a:endParaRPr lang="en-US" dirty="0"/>
          </a:p>
        </p:txBody>
      </p:sp>
    </p:spTree>
    <p:extLst>
      <p:ext uri="{BB962C8B-B14F-4D97-AF65-F5344CB8AC3E}">
        <p14:creationId xmlns:p14="http://schemas.microsoft.com/office/powerpoint/2010/main" val="3524120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 Single-Number “Screen” for the World’s</a:t>
            </a:r>
            <a:br>
              <a:rPr lang="en-US" dirty="0" smtClean="0"/>
            </a:br>
            <a:r>
              <a:rPr lang="en-US" dirty="0" smtClean="0"/>
              <a:t>Best Investments…</a:t>
            </a:r>
            <a:endParaRPr lang="en-US" dirty="0"/>
          </a:p>
        </p:txBody>
      </p:sp>
      <p:sp>
        <p:nvSpPr>
          <p:cNvPr id="5" name="Content Placeholder 4"/>
          <p:cNvSpPr>
            <a:spLocks noGrp="1"/>
          </p:cNvSpPr>
          <p:nvPr>
            <p:ph sz="quarter" idx="1"/>
          </p:nvPr>
        </p:nvSpPr>
        <p:spPr/>
        <p:txBody>
          <a:bodyPr/>
          <a:lstStyle/>
          <a:p>
            <a:r>
              <a:rPr lang="en-US" dirty="0" smtClean="0"/>
              <a:t>Untouchable by accountants</a:t>
            </a:r>
          </a:p>
          <a:p>
            <a:r>
              <a:rPr lang="en-US" dirty="0" smtClean="0"/>
              <a:t>Easy to understand</a:t>
            </a:r>
          </a:p>
          <a:p>
            <a:r>
              <a:rPr lang="en-US" dirty="0" smtClean="0"/>
              <a:t>Easy to look up</a:t>
            </a:r>
          </a:p>
          <a:p>
            <a:r>
              <a:rPr lang="en-US" dirty="0" smtClean="0"/>
              <a:t>It tells you if…</a:t>
            </a:r>
          </a:p>
          <a:p>
            <a:pPr lvl="1"/>
            <a:r>
              <a:rPr lang="en-US" dirty="0" smtClean="0"/>
              <a:t>The company has a sustainable competitive advantage</a:t>
            </a:r>
          </a:p>
          <a:p>
            <a:pPr lvl="1"/>
            <a:r>
              <a:rPr lang="en-US" dirty="0" smtClean="0"/>
              <a:t>The business generates cash</a:t>
            </a:r>
          </a:p>
          <a:p>
            <a:pPr lvl="1"/>
            <a:r>
              <a:rPr lang="en-US" dirty="0" smtClean="0"/>
              <a:t>The management team is focused on shareholders</a:t>
            </a:r>
          </a:p>
          <a:p>
            <a:pPr lvl="1"/>
            <a:r>
              <a:rPr lang="en-US" dirty="0" smtClean="0"/>
              <a:t>The stock is likely to outperform in a correction</a:t>
            </a:r>
          </a:p>
          <a:p>
            <a:pPr marL="0" indent="0">
              <a:buNone/>
            </a:pPr>
            <a:endParaRPr lang="en-US" dirty="0"/>
          </a:p>
        </p:txBody>
      </p:sp>
    </p:spTree>
    <p:extLst>
      <p:ext uri="{BB962C8B-B14F-4D97-AF65-F5344CB8AC3E}">
        <p14:creationId xmlns:p14="http://schemas.microsoft.com/office/powerpoint/2010/main" val="414412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Ferris: King of the WDDGs</a:t>
            </a:r>
            <a:endParaRPr lang="en-US" dirty="0"/>
          </a:p>
        </p:txBody>
      </p:sp>
      <p:sp>
        <p:nvSpPr>
          <p:cNvPr id="3" name="Content Placeholder 2"/>
          <p:cNvSpPr>
            <a:spLocks noGrp="1"/>
          </p:cNvSpPr>
          <p:nvPr>
            <p:ph sz="quarter" idx="1"/>
          </p:nvPr>
        </p:nvSpPr>
        <p:spPr/>
        <p:txBody>
          <a:bodyPr>
            <a:normAutofit fontScale="92500"/>
          </a:bodyPr>
          <a:lstStyle/>
          <a:p>
            <a:pPr marL="0" indent="0">
              <a:buNone/>
            </a:pPr>
            <a:r>
              <a:rPr lang="en-US" dirty="0"/>
              <a:t>Once I realized how silly it was to try to predict the stock market's direction, I started looking for a flow of investment returns I could count on. </a:t>
            </a:r>
            <a:endParaRPr lang="en-US" dirty="0" smtClean="0"/>
          </a:p>
          <a:p>
            <a:pPr marL="0" indent="0">
              <a:buNone/>
            </a:pPr>
            <a:endParaRPr lang="en-US" dirty="0"/>
          </a:p>
          <a:p>
            <a:pPr marL="0" indent="0">
              <a:buNone/>
            </a:pPr>
            <a:r>
              <a:rPr lang="en-US" dirty="0" smtClean="0"/>
              <a:t>No </a:t>
            </a:r>
            <a:r>
              <a:rPr lang="en-US" dirty="0"/>
              <a:t>one has the option of stock prices that always go up. That doesn't exist. But everyone has the option of dividends that always go up. That does exist, and that's why investors who want to make consistent returns from stocks need to focus on dividends... and relentless dividend growers like WDDGs.</a:t>
            </a:r>
          </a:p>
          <a:p>
            <a:pPr marL="0" indent="0">
              <a:buNone/>
            </a:pPr>
            <a:r>
              <a:rPr lang="en-US" dirty="0"/>
              <a:t> </a:t>
            </a:r>
          </a:p>
          <a:p>
            <a:pPr marL="0" indent="0">
              <a:buNone/>
            </a:pPr>
            <a:r>
              <a:rPr lang="en-US" b="1" dirty="0"/>
              <a:t>When </a:t>
            </a:r>
            <a:r>
              <a:rPr lang="en-US" b="1" dirty="0" smtClean="0"/>
              <a:t>the </a:t>
            </a:r>
            <a:r>
              <a:rPr lang="en-US" b="1" dirty="0"/>
              <a:t>dividend goes up, the value of your investment goes up.</a:t>
            </a:r>
          </a:p>
        </p:txBody>
      </p:sp>
    </p:spTree>
    <p:extLst>
      <p:ext uri="{BB962C8B-B14F-4D97-AF65-F5344CB8AC3E}">
        <p14:creationId xmlns:p14="http://schemas.microsoft.com/office/powerpoint/2010/main" val="3012485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 Dyson: “High Performance” Stocks</a:t>
            </a:r>
            <a:endParaRPr lang="en-US" dirty="0"/>
          </a:p>
        </p:txBody>
      </p:sp>
      <p:sp>
        <p:nvSpPr>
          <p:cNvPr id="3" name="Content Placeholder 2"/>
          <p:cNvSpPr>
            <a:spLocks noGrp="1"/>
          </p:cNvSpPr>
          <p:nvPr>
            <p:ph sz="quarter" idx="1"/>
          </p:nvPr>
        </p:nvSpPr>
        <p:spPr/>
        <p:txBody>
          <a:bodyPr>
            <a:normAutofit/>
          </a:bodyPr>
          <a:lstStyle/>
          <a:p>
            <a:pPr marL="0" indent="0">
              <a:buNone/>
            </a:pPr>
            <a:r>
              <a:rPr lang="en-US" sz="2400" dirty="0"/>
              <a:t>According to Ned Davis, this small subset of "high performance" companies outperformed the overall market every year between 1972 and 2008.</a:t>
            </a:r>
          </a:p>
          <a:p>
            <a:pPr marL="0" indent="0">
              <a:buNone/>
            </a:pPr>
            <a:r>
              <a:rPr lang="en-US" sz="2400" dirty="0"/>
              <a:t> </a:t>
            </a:r>
          </a:p>
          <a:p>
            <a:pPr marL="0" lvl="0" indent="0">
              <a:buNone/>
            </a:pPr>
            <a:r>
              <a:rPr lang="en-US" sz="2400" dirty="0" smtClean="0"/>
              <a:t>"</a:t>
            </a:r>
            <a:r>
              <a:rPr lang="en-US" sz="2400" dirty="0"/>
              <a:t>High performance" stocks returned 8.6% gains per year.</a:t>
            </a:r>
          </a:p>
          <a:p>
            <a:pPr marL="0" indent="0">
              <a:buNone/>
            </a:pPr>
            <a:r>
              <a:rPr lang="en-US" sz="2400" dirty="0"/>
              <a:t> </a:t>
            </a:r>
          </a:p>
          <a:p>
            <a:pPr marL="0" indent="0">
              <a:buNone/>
            </a:pPr>
            <a:r>
              <a:rPr lang="en-US" sz="2400" dirty="0"/>
              <a:t>So what are these "high performance" stocks?</a:t>
            </a:r>
          </a:p>
          <a:p>
            <a:pPr marL="0" indent="0">
              <a:buNone/>
            </a:pPr>
            <a:r>
              <a:rPr lang="en-US" sz="2400" dirty="0"/>
              <a:t> </a:t>
            </a:r>
          </a:p>
          <a:p>
            <a:pPr marL="0" indent="0">
              <a:buNone/>
            </a:pPr>
            <a:r>
              <a:rPr lang="en-US" sz="2400" dirty="0"/>
              <a:t>I'm talking about stocks that relentlessly raise their dividends. Stocks that raise their dividends are </a:t>
            </a:r>
            <a:r>
              <a:rPr lang="en-US" sz="2400" b="1" dirty="0"/>
              <a:t>far and away the best performers in the stock market, year after year</a:t>
            </a:r>
            <a:r>
              <a:rPr lang="en-US" sz="2400" dirty="0"/>
              <a:t>. </a:t>
            </a:r>
          </a:p>
          <a:p>
            <a:pPr marL="0" indent="0">
              <a:buNone/>
            </a:pPr>
            <a:endParaRPr lang="en-US" sz="2400" dirty="0"/>
          </a:p>
        </p:txBody>
      </p:sp>
    </p:spTree>
    <p:extLst>
      <p:ext uri="{BB962C8B-B14F-4D97-AF65-F5344CB8AC3E}">
        <p14:creationId xmlns:p14="http://schemas.microsoft.com/office/powerpoint/2010/main" val="1277810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 Stansberry: Capital Efficiency</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a:t>Most public companies – even the ones with great products and profits – only return a fraction of their profits back to their owners. Instead, the capital is destroyed through absurd investments, mergers, and criminal amounts of executive compensation.</a:t>
            </a:r>
          </a:p>
          <a:p>
            <a:pPr marL="0" indent="0">
              <a:buNone/>
            </a:pPr>
            <a:r>
              <a:rPr lang="en-US" dirty="0"/>
              <a:t> </a:t>
            </a:r>
          </a:p>
          <a:p>
            <a:pPr marL="0" indent="0">
              <a:buNone/>
            </a:pPr>
            <a:r>
              <a:rPr lang="en-US" dirty="0"/>
              <a:t>I measure capital efficiency by looking to see how much of the company's gross profits end up being paid out to shareholders in the form of dividends or share buybacks.</a:t>
            </a:r>
          </a:p>
          <a:p>
            <a:pPr marL="0" indent="0">
              <a:buNone/>
            </a:pPr>
            <a:r>
              <a:rPr lang="en-US" dirty="0"/>
              <a:t> </a:t>
            </a:r>
            <a:r>
              <a:rPr lang="en-US" dirty="0" smtClean="0"/>
              <a:t> </a:t>
            </a:r>
            <a:endParaRPr lang="en-US" dirty="0"/>
          </a:p>
          <a:p>
            <a:pPr marL="0" indent="0">
              <a:buNone/>
            </a:pPr>
            <a:r>
              <a:rPr lang="en-US" dirty="0"/>
              <a:t>The importance of capital efficiency is not well-understood by most investors, but it is absolutely critical. Businesses that don't require much capital will, as they get bigger, </a:t>
            </a:r>
            <a:r>
              <a:rPr lang="en-US" b="1" dirty="0"/>
              <a:t>return higher and higher percentages of their gross profits to shareholders</a:t>
            </a:r>
            <a:r>
              <a:rPr lang="en-US" dirty="0"/>
              <a:t>.</a:t>
            </a:r>
          </a:p>
          <a:p>
            <a:pPr marL="0" indent="0">
              <a:buNone/>
            </a:pPr>
            <a:endParaRPr lang="en-US" dirty="0"/>
          </a:p>
        </p:txBody>
      </p:sp>
    </p:spTree>
    <p:extLst>
      <p:ext uri="{BB962C8B-B14F-4D97-AF65-F5344CB8AC3E}">
        <p14:creationId xmlns:p14="http://schemas.microsoft.com/office/powerpoint/2010/main" val="438257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Dividend Aristocrats</a:t>
            </a:r>
            <a:endParaRPr lang="en-US" dirty="0"/>
          </a:p>
        </p:txBody>
      </p:sp>
      <p:sp>
        <p:nvSpPr>
          <p:cNvPr id="3" name="Content Placeholder 2"/>
          <p:cNvSpPr>
            <a:spLocks noGrp="1"/>
          </p:cNvSpPr>
          <p:nvPr>
            <p:ph sz="quarter" idx="1"/>
          </p:nvPr>
        </p:nvSpPr>
        <p:spPr/>
        <p:txBody>
          <a:bodyPr/>
          <a:lstStyle/>
          <a:p>
            <a:r>
              <a:rPr lang="en-US" dirty="0" smtClean="0"/>
              <a:t>Increased dividends 25 years in a row…</a:t>
            </a:r>
          </a:p>
          <a:p>
            <a:r>
              <a:rPr lang="en-US" dirty="0" smtClean="0"/>
              <a:t>Stay in business…</a:t>
            </a:r>
          </a:p>
          <a:p>
            <a:r>
              <a:rPr lang="en-US" dirty="0" smtClean="0"/>
              <a:t>Maintain a competitive advantage…</a:t>
            </a:r>
          </a:p>
          <a:p>
            <a:r>
              <a:rPr lang="en-US" dirty="0" smtClean="0"/>
              <a:t>Pay your owners…</a:t>
            </a:r>
          </a:p>
          <a:p>
            <a:r>
              <a:rPr lang="en-US" dirty="0" smtClean="0"/>
              <a:t>Survive and thrive despite recessions, market downturns, and bad management.</a:t>
            </a:r>
          </a:p>
        </p:txBody>
      </p:sp>
    </p:spTree>
    <p:extLst>
      <p:ext uri="{BB962C8B-B14F-4D97-AF65-F5344CB8AC3E}">
        <p14:creationId xmlns:p14="http://schemas.microsoft.com/office/powerpoint/2010/main" val="97862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54 Current Aristocrats</a:t>
            </a:r>
            <a:endParaRPr lang="en-US" dirty="0"/>
          </a:p>
        </p:txBody>
      </p:sp>
      <p:sp>
        <p:nvSpPr>
          <p:cNvPr id="3" name="Content Placeholder 2"/>
          <p:cNvSpPr>
            <a:spLocks noGrp="1"/>
          </p:cNvSpPr>
          <p:nvPr>
            <p:ph sz="quarter" idx="1"/>
          </p:nvPr>
        </p:nvSpPr>
        <p:spPr/>
        <p:txBody>
          <a:bodyPr numCol="3">
            <a:normAutofit fontScale="55000" lnSpcReduction="20000"/>
          </a:bodyPr>
          <a:lstStyle/>
          <a:p>
            <a:pPr marL="0" indent="0">
              <a:buNone/>
            </a:pPr>
            <a:r>
              <a:rPr lang="en-US" dirty="0"/>
              <a:t>3M Co</a:t>
            </a:r>
          </a:p>
          <a:p>
            <a:pPr marL="0" indent="0">
              <a:buNone/>
            </a:pPr>
            <a:r>
              <a:rPr lang="en-US" dirty="0"/>
              <a:t>Abbott </a:t>
            </a:r>
            <a:r>
              <a:rPr lang="en-US" dirty="0" smtClean="0"/>
              <a:t>Labs</a:t>
            </a:r>
            <a:endParaRPr lang="en-US" dirty="0"/>
          </a:p>
          <a:p>
            <a:pPr marL="0" indent="0">
              <a:buNone/>
            </a:pPr>
            <a:r>
              <a:rPr lang="en-US" dirty="0" err="1" smtClean="0"/>
              <a:t>AbbVie</a:t>
            </a:r>
            <a:endParaRPr lang="en-US" dirty="0"/>
          </a:p>
          <a:p>
            <a:pPr marL="0" indent="0">
              <a:buNone/>
            </a:pPr>
            <a:r>
              <a:rPr lang="en-US" dirty="0" smtClean="0"/>
              <a:t>Aflac</a:t>
            </a:r>
            <a:endParaRPr lang="en-US" dirty="0"/>
          </a:p>
          <a:p>
            <a:pPr marL="0" indent="0">
              <a:buNone/>
            </a:pPr>
            <a:r>
              <a:rPr lang="en-US" dirty="0"/>
              <a:t>Air Products &amp; </a:t>
            </a:r>
            <a:r>
              <a:rPr lang="en-US" dirty="0" smtClean="0"/>
              <a:t>Chemicals</a:t>
            </a:r>
            <a:endParaRPr lang="en-US" dirty="0"/>
          </a:p>
          <a:p>
            <a:pPr marL="0" indent="0">
              <a:buNone/>
            </a:pPr>
            <a:r>
              <a:rPr lang="en-US" dirty="0" smtClean="0"/>
              <a:t>Archer-Daniels-Midland</a:t>
            </a:r>
            <a:endParaRPr lang="en-US" dirty="0"/>
          </a:p>
          <a:p>
            <a:pPr marL="0" indent="0">
              <a:buNone/>
            </a:pPr>
            <a:r>
              <a:rPr lang="en-US" dirty="0" smtClean="0"/>
              <a:t>AT&amp;T</a:t>
            </a:r>
            <a:endParaRPr lang="en-US" dirty="0"/>
          </a:p>
          <a:p>
            <a:pPr marL="0" indent="0">
              <a:buNone/>
            </a:pPr>
            <a:r>
              <a:rPr lang="en-US" dirty="0"/>
              <a:t>Automatic Data </a:t>
            </a:r>
            <a:r>
              <a:rPr lang="en-US" dirty="0" smtClean="0"/>
              <a:t>Processing</a:t>
            </a:r>
            <a:endParaRPr lang="en-US" dirty="0"/>
          </a:p>
          <a:p>
            <a:pPr marL="0" indent="0">
              <a:buNone/>
            </a:pPr>
            <a:r>
              <a:rPr lang="en-US" b="1" dirty="0"/>
              <a:t>Becton </a:t>
            </a:r>
            <a:r>
              <a:rPr lang="en-US" b="1" dirty="0" smtClean="0"/>
              <a:t>Dickinson</a:t>
            </a:r>
            <a:endParaRPr lang="en-US" b="1" dirty="0"/>
          </a:p>
          <a:p>
            <a:pPr marL="0" indent="0">
              <a:buNone/>
            </a:pPr>
            <a:r>
              <a:rPr lang="en-US" dirty="0" smtClean="0"/>
              <a:t>Bemis</a:t>
            </a:r>
            <a:endParaRPr lang="en-US" dirty="0"/>
          </a:p>
          <a:p>
            <a:pPr marL="0" indent="0">
              <a:buNone/>
            </a:pPr>
            <a:r>
              <a:rPr lang="en-US" dirty="0" smtClean="0"/>
              <a:t>Brown-Forman</a:t>
            </a:r>
            <a:endParaRPr lang="en-US" dirty="0"/>
          </a:p>
          <a:p>
            <a:pPr marL="0" indent="0">
              <a:buNone/>
            </a:pPr>
            <a:r>
              <a:rPr lang="en-US" dirty="0"/>
              <a:t>Cardinal </a:t>
            </a:r>
            <a:r>
              <a:rPr lang="en-US" dirty="0" smtClean="0"/>
              <a:t>Health</a:t>
            </a:r>
            <a:endParaRPr lang="en-US" dirty="0"/>
          </a:p>
          <a:p>
            <a:pPr marL="0" indent="0">
              <a:buNone/>
            </a:pPr>
            <a:r>
              <a:rPr lang="en-US" dirty="0" smtClean="0"/>
              <a:t>Chevron</a:t>
            </a:r>
            <a:endParaRPr lang="en-US" dirty="0"/>
          </a:p>
          <a:p>
            <a:pPr marL="0" indent="0">
              <a:buNone/>
            </a:pPr>
            <a:r>
              <a:rPr lang="en-US" dirty="0"/>
              <a:t>Chubb </a:t>
            </a:r>
            <a:endParaRPr lang="en-US" dirty="0" smtClean="0"/>
          </a:p>
          <a:p>
            <a:pPr marL="0" indent="0">
              <a:buNone/>
            </a:pPr>
            <a:r>
              <a:rPr lang="en-US" dirty="0" smtClean="0"/>
              <a:t>Cincinnati Financial</a:t>
            </a:r>
            <a:endParaRPr lang="en-US" dirty="0"/>
          </a:p>
          <a:p>
            <a:pPr marL="0" indent="0">
              <a:buNone/>
            </a:pPr>
            <a:r>
              <a:rPr lang="en-US" dirty="0" smtClean="0"/>
              <a:t>Cintas</a:t>
            </a:r>
            <a:endParaRPr lang="en-US" dirty="0"/>
          </a:p>
          <a:p>
            <a:pPr marL="0" indent="0">
              <a:buNone/>
            </a:pPr>
            <a:r>
              <a:rPr lang="en-US" dirty="0" smtClean="0"/>
              <a:t>Clorox</a:t>
            </a:r>
            <a:endParaRPr lang="en-US" dirty="0"/>
          </a:p>
          <a:p>
            <a:pPr marL="0" indent="0">
              <a:buNone/>
            </a:pPr>
            <a:r>
              <a:rPr lang="en-US" b="1" dirty="0" smtClean="0"/>
              <a:t>Coca-Cola</a:t>
            </a:r>
          </a:p>
          <a:p>
            <a:pPr marL="0" indent="0">
              <a:buNone/>
            </a:pPr>
            <a:r>
              <a:rPr lang="en-US" dirty="0" smtClean="0"/>
              <a:t>Colgate-Palmolive</a:t>
            </a:r>
            <a:endParaRPr lang="en-US" dirty="0"/>
          </a:p>
          <a:p>
            <a:pPr marL="0" indent="0">
              <a:buNone/>
            </a:pPr>
            <a:r>
              <a:rPr lang="en-US" dirty="0"/>
              <a:t>Consolidated </a:t>
            </a:r>
            <a:r>
              <a:rPr lang="en-US" dirty="0" smtClean="0"/>
              <a:t>Edison</a:t>
            </a:r>
            <a:endParaRPr lang="en-US" dirty="0"/>
          </a:p>
          <a:p>
            <a:pPr marL="0" indent="0">
              <a:buNone/>
            </a:pPr>
            <a:r>
              <a:rPr lang="en-US" dirty="0"/>
              <a:t>CR </a:t>
            </a:r>
            <a:r>
              <a:rPr lang="en-US" dirty="0" smtClean="0"/>
              <a:t>Bard</a:t>
            </a:r>
            <a:endParaRPr lang="en-US" dirty="0"/>
          </a:p>
          <a:p>
            <a:pPr marL="0" indent="0">
              <a:buNone/>
            </a:pPr>
            <a:r>
              <a:rPr lang="en-US" dirty="0" smtClean="0"/>
              <a:t>Dover</a:t>
            </a:r>
            <a:endParaRPr lang="en-US" dirty="0"/>
          </a:p>
          <a:p>
            <a:pPr marL="0" indent="0">
              <a:buNone/>
            </a:pPr>
            <a:r>
              <a:rPr lang="en-US" dirty="0" smtClean="0"/>
              <a:t>Ecolab</a:t>
            </a:r>
            <a:endParaRPr lang="en-US" dirty="0"/>
          </a:p>
          <a:p>
            <a:pPr marL="0" indent="0">
              <a:buNone/>
            </a:pPr>
            <a:r>
              <a:rPr lang="en-US" dirty="0"/>
              <a:t>Emerson </a:t>
            </a:r>
            <a:r>
              <a:rPr lang="en-US" dirty="0" smtClean="0"/>
              <a:t>Electric</a:t>
            </a:r>
            <a:endParaRPr lang="en-US" dirty="0"/>
          </a:p>
          <a:p>
            <a:pPr marL="0" indent="0">
              <a:buNone/>
            </a:pPr>
            <a:r>
              <a:rPr lang="en-US" dirty="0"/>
              <a:t>Exxon </a:t>
            </a:r>
            <a:r>
              <a:rPr lang="en-US" dirty="0" smtClean="0"/>
              <a:t>Mobil</a:t>
            </a:r>
            <a:endParaRPr lang="en-US" dirty="0"/>
          </a:p>
          <a:p>
            <a:pPr marL="0" indent="0">
              <a:buNone/>
            </a:pPr>
            <a:r>
              <a:rPr lang="en-US" dirty="0"/>
              <a:t>Family Dollar </a:t>
            </a:r>
            <a:r>
              <a:rPr lang="en-US" dirty="0" smtClean="0"/>
              <a:t>Stores</a:t>
            </a:r>
            <a:endParaRPr lang="en-US" dirty="0"/>
          </a:p>
          <a:p>
            <a:pPr marL="0" indent="0">
              <a:buNone/>
            </a:pPr>
            <a:r>
              <a:rPr lang="en-US" dirty="0"/>
              <a:t>Franklin </a:t>
            </a:r>
            <a:r>
              <a:rPr lang="en-US" dirty="0" smtClean="0"/>
              <a:t>Resources</a:t>
            </a:r>
            <a:endParaRPr lang="en-US" dirty="0"/>
          </a:p>
          <a:p>
            <a:pPr marL="0" indent="0">
              <a:buNone/>
            </a:pPr>
            <a:r>
              <a:rPr lang="en-US" dirty="0"/>
              <a:t>Genuine </a:t>
            </a:r>
            <a:r>
              <a:rPr lang="en-US" dirty="0" smtClean="0"/>
              <a:t>Parts</a:t>
            </a:r>
            <a:endParaRPr lang="en-US" dirty="0"/>
          </a:p>
          <a:p>
            <a:pPr marL="0" indent="0">
              <a:buNone/>
            </a:pPr>
            <a:r>
              <a:rPr lang="en-US" dirty="0" smtClean="0"/>
              <a:t>HCP</a:t>
            </a:r>
            <a:endParaRPr lang="en-US" dirty="0"/>
          </a:p>
          <a:p>
            <a:pPr marL="0" indent="0">
              <a:buNone/>
            </a:pPr>
            <a:r>
              <a:rPr lang="en-US" dirty="0"/>
              <a:t>Hormel </a:t>
            </a:r>
            <a:r>
              <a:rPr lang="en-US" dirty="0" smtClean="0"/>
              <a:t>Foods</a:t>
            </a:r>
            <a:endParaRPr lang="en-US" dirty="0"/>
          </a:p>
          <a:p>
            <a:pPr marL="0" indent="0">
              <a:buNone/>
            </a:pPr>
            <a:r>
              <a:rPr lang="en-US" dirty="0"/>
              <a:t>Illinois Tool </a:t>
            </a:r>
            <a:r>
              <a:rPr lang="en-US" dirty="0" smtClean="0"/>
              <a:t>Works</a:t>
            </a:r>
            <a:endParaRPr lang="en-US" dirty="0"/>
          </a:p>
          <a:p>
            <a:pPr marL="0" indent="0">
              <a:buNone/>
            </a:pPr>
            <a:r>
              <a:rPr lang="en-US" b="1" dirty="0"/>
              <a:t>Johnson &amp; Johnson</a:t>
            </a:r>
          </a:p>
          <a:p>
            <a:pPr marL="0" indent="0">
              <a:buNone/>
            </a:pPr>
            <a:r>
              <a:rPr lang="en-US" dirty="0" smtClean="0"/>
              <a:t>Kimberly-Clark</a:t>
            </a:r>
            <a:endParaRPr lang="en-US" dirty="0"/>
          </a:p>
          <a:p>
            <a:pPr marL="0" indent="0">
              <a:buNone/>
            </a:pPr>
            <a:r>
              <a:rPr lang="en-US" dirty="0"/>
              <a:t>Leggett &amp; </a:t>
            </a:r>
            <a:r>
              <a:rPr lang="en-US" dirty="0" smtClean="0"/>
              <a:t>Platt</a:t>
            </a:r>
            <a:endParaRPr lang="en-US" dirty="0"/>
          </a:p>
          <a:p>
            <a:pPr marL="0" indent="0">
              <a:buNone/>
            </a:pPr>
            <a:r>
              <a:rPr lang="en-US" dirty="0"/>
              <a:t>Lowe's </a:t>
            </a:r>
            <a:endParaRPr lang="en-US" dirty="0" smtClean="0"/>
          </a:p>
          <a:p>
            <a:pPr marL="0" indent="0">
              <a:buNone/>
            </a:pPr>
            <a:r>
              <a:rPr lang="en-US" dirty="0" smtClean="0"/>
              <a:t>McCormick</a:t>
            </a:r>
            <a:endParaRPr lang="en-US" dirty="0"/>
          </a:p>
          <a:p>
            <a:pPr marL="0" indent="0">
              <a:buNone/>
            </a:pPr>
            <a:r>
              <a:rPr lang="en-US" b="1" dirty="0" smtClean="0"/>
              <a:t>McDonald's</a:t>
            </a:r>
            <a:endParaRPr lang="en-US" b="1" dirty="0"/>
          </a:p>
          <a:p>
            <a:pPr marL="0" indent="0">
              <a:buNone/>
            </a:pPr>
            <a:r>
              <a:rPr lang="en-US" dirty="0"/>
              <a:t>McGraw </a:t>
            </a:r>
            <a:r>
              <a:rPr lang="en-US" dirty="0" smtClean="0"/>
              <a:t>Hill</a:t>
            </a:r>
            <a:endParaRPr lang="en-US" dirty="0"/>
          </a:p>
          <a:p>
            <a:pPr marL="0" indent="0">
              <a:buNone/>
            </a:pPr>
            <a:r>
              <a:rPr lang="en-US" b="1" dirty="0" smtClean="0"/>
              <a:t>Medtronic</a:t>
            </a:r>
            <a:endParaRPr lang="en-US" b="1" dirty="0"/>
          </a:p>
          <a:p>
            <a:pPr marL="0" indent="0">
              <a:buNone/>
            </a:pPr>
            <a:r>
              <a:rPr lang="en-US" dirty="0" smtClean="0"/>
              <a:t>Nucor</a:t>
            </a:r>
            <a:endParaRPr lang="en-US" dirty="0"/>
          </a:p>
          <a:p>
            <a:pPr marL="0" indent="0">
              <a:buNone/>
            </a:pPr>
            <a:r>
              <a:rPr lang="en-US" dirty="0" smtClean="0"/>
              <a:t>Pentair</a:t>
            </a:r>
            <a:endParaRPr lang="en-US" dirty="0"/>
          </a:p>
          <a:p>
            <a:pPr marL="0" indent="0">
              <a:buNone/>
            </a:pPr>
            <a:r>
              <a:rPr lang="en-US" b="1" dirty="0" smtClean="0"/>
              <a:t>PepsiCo</a:t>
            </a:r>
            <a:endParaRPr lang="en-US" b="1" dirty="0"/>
          </a:p>
          <a:p>
            <a:pPr marL="0" indent="0">
              <a:buNone/>
            </a:pPr>
            <a:r>
              <a:rPr lang="en-US" dirty="0"/>
              <a:t>PPG </a:t>
            </a:r>
            <a:r>
              <a:rPr lang="en-US" dirty="0" smtClean="0"/>
              <a:t>Industries</a:t>
            </a:r>
            <a:endParaRPr lang="en-US" dirty="0"/>
          </a:p>
          <a:p>
            <a:pPr marL="0" indent="0">
              <a:buNone/>
            </a:pPr>
            <a:r>
              <a:rPr lang="en-US" dirty="0"/>
              <a:t>Procter &amp; Gamble </a:t>
            </a:r>
            <a:endParaRPr lang="en-US" dirty="0" smtClean="0"/>
          </a:p>
          <a:p>
            <a:pPr marL="0" indent="0">
              <a:buNone/>
            </a:pPr>
            <a:r>
              <a:rPr lang="en-US" dirty="0" smtClean="0"/>
              <a:t>Sherwin-Williams </a:t>
            </a:r>
          </a:p>
          <a:p>
            <a:pPr marL="0" indent="0">
              <a:buNone/>
            </a:pPr>
            <a:r>
              <a:rPr lang="en-US" dirty="0" smtClean="0"/>
              <a:t>Sigma-Aldrich</a:t>
            </a:r>
            <a:endParaRPr lang="en-US" dirty="0"/>
          </a:p>
          <a:p>
            <a:pPr marL="0" indent="0">
              <a:buNone/>
            </a:pPr>
            <a:r>
              <a:rPr lang="en-US" dirty="0"/>
              <a:t>Stanley Black &amp; </a:t>
            </a:r>
            <a:r>
              <a:rPr lang="en-US" dirty="0" smtClean="0"/>
              <a:t>Decker</a:t>
            </a:r>
            <a:endParaRPr lang="en-US" dirty="0"/>
          </a:p>
          <a:p>
            <a:pPr marL="0" indent="0">
              <a:buNone/>
            </a:pPr>
            <a:r>
              <a:rPr lang="en-US" b="1" dirty="0" smtClean="0"/>
              <a:t>Sysco</a:t>
            </a:r>
            <a:endParaRPr lang="en-US" b="1" dirty="0"/>
          </a:p>
          <a:p>
            <a:pPr marL="0" indent="0">
              <a:buNone/>
            </a:pPr>
            <a:r>
              <a:rPr lang="en-US" dirty="0"/>
              <a:t>T Rowe Price </a:t>
            </a:r>
            <a:r>
              <a:rPr lang="en-US" dirty="0" smtClean="0"/>
              <a:t>Group</a:t>
            </a:r>
            <a:endParaRPr lang="en-US" dirty="0"/>
          </a:p>
          <a:p>
            <a:pPr marL="0" indent="0">
              <a:buNone/>
            </a:pPr>
            <a:r>
              <a:rPr lang="en-US" b="1" dirty="0" smtClean="0"/>
              <a:t>Target</a:t>
            </a:r>
            <a:endParaRPr lang="en-US" b="1" dirty="0"/>
          </a:p>
          <a:p>
            <a:pPr marL="0" indent="0">
              <a:buNone/>
            </a:pPr>
            <a:r>
              <a:rPr lang="en-US" dirty="0" smtClean="0"/>
              <a:t>VF</a:t>
            </a:r>
            <a:endParaRPr lang="en-US" dirty="0"/>
          </a:p>
          <a:p>
            <a:pPr marL="0" indent="0">
              <a:buNone/>
            </a:pPr>
            <a:r>
              <a:rPr lang="en-US" b="1" dirty="0" smtClean="0"/>
              <a:t>Wal-Mart</a:t>
            </a:r>
            <a:endParaRPr lang="en-US" b="1" dirty="0"/>
          </a:p>
          <a:p>
            <a:pPr marL="0" indent="0">
              <a:buNone/>
            </a:pPr>
            <a:r>
              <a:rPr lang="en-US" b="1" dirty="0" smtClean="0"/>
              <a:t>Walgreen</a:t>
            </a:r>
            <a:endParaRPr lang="en-US" b="1" dirty="0"/>
          </a:p>
          <a:p>
            <a:pPr marL="0" indent="0">
              <a:buNone/>
            </a:pPr>
            <a:r>
              <a:rPr lang="en-US" dirty="0"/>
              <a:t>WW </a:t>
            </a:r>
            <a:r>
              <a:rPr lang="en-US" dirty="0" smtClean="0"/>
              <a:t>Grainger</a:t>
            </a:r>
            <a:endParaRPr lang="en-US" dirty="0"/>
          </a:p>
          <a:p>
            <a:pPr marL="0" indent="0">
              <a:buNone/>
            </a:pPr>
            <a:endParaRPr lang="en-US" dirty="0"/>
          </a:p>
        </p:txBody>
      </p:sp>
    </p:spTree>
    <p:extLst>
      <p:ext uri="{BB962C8B-B14F-4D97-AF65-F5344CB8AC3E}">
        <p14:creationId xmlns:p14="http://schemas.microsoft.com/office/powerpoint/2010/main" val="3434693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to Date</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 y="1348328"/>
            <a:ext cx="8229600" cy="4678869"/>
          </a:xfrm>
        </p:spPr>
      </p:pic>
    </p:spTree>
    <p:extLst>
      <p:ext uri="{BB962C8B-B14F-4D97-AF65-F5344CB8AC3E}">
        <p14:creationId xmlns:p14="http://schemas.microsoft.com/office/powerpoint/2010/main" val="996458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Average Annual Returns (1993-2012)</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01674624"/>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0891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Dividend &amp; Share Price Growth (1990-2013)</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503216972"/>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6214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Amber Lee Mason</a:t>
            </a:r>
            <a:endParaRPr lang="en-US" dirty="0"/>
          </a:p>
        </p:txBody>
      </p:sp>
      <p:sp>
        <p:nvSpPr>
          <p:cNvPr id="23" name="Text Placeholder 22"/>
          <p:cNvSpPr>
            <a:spLocks noGrp="1"/>
          </p:cNvSpPr>
          <p:nvPr>
            <p:ph type="body" idx="1"/>
          </p:nvPr>
        </p:nvSpPr>
        <p:spPr/>
        <p:txBody>
          <a:bodyPr>
            <a:normAutofit lnSpcReduction="10000"/>
          </a:bodyPr>
          <a:lstStyle/>
          <a:p>
            <a:r>
              <a:rPr lang="en-US" dirty="0" smtClean="0"/>
              <a:t>Stansberry Conference Series</a:t>
            </a:r>
          </a:p>
          <a:p>
            <a:r>
              <a:rPr lang="en-US" dirty="0" smtClean="0"/>
              <a:t>Nashville </a:t>
            </a:r>
          </a:p>
          <a:p>
            <a:r>
              <a:rPr lang="en-US" dirty="0" smtClean="0"/>
              <a:t>October 18, 2014</a:t>
            </a:r>
            <a:endParaRPr lang="en-US" dirty="0"/>
          </a:p>
        </p:txBody>
      </p:sp>
    </p:spTree>
    <p:extLst>
      <p:ext uri="{BB962C8B-B14F-4D97-AF65-F5344CB8AC3E}">
        <p14:creationId xmlns:p14="http://schemas.microsoft.com/office/powerpoint/2010/main" val="224898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 Eifrig: Compounding</a:t>
            </a:r>
            <a:endParaRPr lang="en-US" dirty="0"/>
          </a:p>
        </p:txBody>
      </p:sp>
      <p:sp>
        <p:nvSpPr>
          <p:cNvPr id="3" name="Content Placeholder 2"/>
          <p:cNvSpPr>
            <a:spLocks noGrp="1"/>
          </p:cNvSpPr>
          <p:nvPr>
            <p:ph sz="quarter" idx="1"/>
          </p:nvPr>
        </p:nvSpPr>
        <p:spPr/>
        <p:txBody>
          <a:bodyPr>
            <a:normAutofit/>
          </a:bodyPr>
          <a:lstStyle/>
          <a:p>
            <a:pPr marL="0" indent="0">
              <a:buNone/>
            </a:pPr>
            <a:r>
              <a:rPr lang="en-US" sz="2400" dirty="0" smtClean="0"/>
              <a:t>Simply </a:t>
            </a:r>
            <a:r>
              <a:rPr lang="en-US" sz="2400" dirty="0"/>
              <a:t>stated, compound returns are money you make off the money you make. </a:t>
            </a:r>
            <a:endParaRPr lang="en-US" sz="2400" dirty="0" smtClean="0"/>
          </a:p>
          <a:p>
            <a:pPr marL="0" indent="0">
              <a:buNone/>
            </a:pPr>
            <a:endParaRPr lang="en-US" sz="2400" dirty="0"/>
          </a:p>
          <a:p>
            <a:pPr marL="0" indent="0">
              <a:buNone/>
            </a:pPr>
            <a:r>
              <a:rPr lang="en-US" sz="2400" dirty="0" smtClean="0"/>
              <a:t>So </a:t>
            </a:r>
            <a:r>
              <a:rPr lang="en-US" sz="2400" dirty="0"/>
              <a:t>if you invest $1,000 for a 10% return, you make $100 and end up with $1,100. If you invest $1,100 of money for a 10% return, you make $110 and end up with $1,210. </a:t>
            </a:r>
            <a:r>
              <a:rPr lang="en-US" sz="2400" b="1" dirty="0"/>
              <a:t>That extra $10 was money you made on the money you made.</a:t>
            </a:r>
          </a:p>
          <a:p>
            <a:pPr marL="0" indent="0">
              <a:buNone/>
            </a:pPr>
            <a:r>
              <a:rPr lang="en-US" sz="2400" dirty="0"/>
              <a:t> </a:t>
            </a:r>
          </a:p>
          <a:p>
            <a:pPr marL="0" indent="0">
              <a:buNone/>
            </a:pPr>
            <a:r>
              <a:rPr lang="en-US" sz="2400" dirty="0"/>
              <a:t>It starts small like that. But over time, your wealth grows like kudzu when you compound your money.</a:t>
            </a:r>
          </a:p>
        </p:txBody>
      </p:sp>
    </p:spTree>
    <p:extLst>
      <p:ext uri="{BB962C8B-B14F-4D97-AF65-F5344CB8AC3E}">
        <p14:creationId xmlns:p14="http://schemas.microsoft.com/office/powerpoint/2010/main" val="619294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20 Years…</a:t>
            </a:r>
            <a:endParaRPr lang="en-US"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 y="1348328"/>
            <a:ext cx="8229600" cy="4678869"/>
          </a:xfrm>
        </p:spPr>
      </p:pic>
    </p:spTree>
    <p:extLst>
      <p:ext uri="{BB962C8B-B14F-4D97-AF65-F5344CB8AC3E}">
        <p14:creationId xmlns:p14="http://schemas.microsoft.com/office/powerpoint/2010/main" val="1409599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30 Years…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 y="1348328"/>
            <a:ext cx="8229600" cy="4678869"/>
          </a:xfrm>
        </p:spPr>
      </p:pic>
    </p:spTree>
    <p:extLst>
      <p:ext uri="{BB962C8B-B14F-4D97-AF65-F5344CB8AC3E}">
        <p14:creationId xmlns:p14="http://schemas.microsoft.com/office/powerpoint/2010/main" val="2760523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50 Years…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 y="1348328"/>
            <a:ext cx="8229600" cy="4678869"/>
          </a:xfrm>
        </p:spPr>
      </p:pic>
    </p:spTree>
    <p:extLst>
      <p:ext uri="{BB962C8B-B14F-4D97-AF65-F5344CB8AC3E}">
        <p14:creationId xmlns:p14="http://schemas.microsoft.com/office/powerpoint/2010/main" val="3842693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Annual Returns (various)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96591873"/>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663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a:t>
            </a:r>
            <a:endParaRPr lang="en-US" dirty="0"/>
          </a:p>
        </p:txBody>
      </p:sp>
      <p:sp>
        <p:nvSpPr>
          <p:cNvPr id="3" name="Content Placeholder 2"/>
          <p:cNvSpPr>
            <a:spLocks noGrp="1"/>
          </p:cNvSpPr>
          <p:nvPr>
            <p:ph sz="quarter" idx="1"/>
          </p:nvPr>
        </p:nvSpPr>
        <p:spPr/>
        <p:txBody>
          <a:bodyPr/>
          <a:lstStyle/>
          <a:p>
            <a:r>
              <a:rPr lang="en-US" dirty="0"/>
              <a:t>It takes too much time. </a:t>
            </a:r>
            <a:endParaRPr lang="en-US" dirty="0" smtClean="0"/>
          </a:p>
          <a:p>
            <a:r>
              <a:rPr lang="en-US" dirty="0" smtClean="0"/>
              <a:t>That’s ALL it takes.</a:t>
            </a:r>
          </a:p>
          <a:p>
            <a:endParaRPr lang="en-US" dirty="0"/>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346793"/>
            <a:ext cx="2145448" cy="35814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5328" y="2346793"/>
            <a:ext cx="2261342" cy="3581400"/>
          </a:xfrm>
          <a:prstGeom prst="rect">
            <a:avLst/>
          </a:prstGeom>
        </p:spPr>
      </p:pic>
    </p:spTree>
    <p:extLst>
      <p:ext uri="{BB962C8B-B14F-4D97-AF65-F5344CB8AC3E}">
        <p14:creationId xmlns:p14="http://schemas.microsoft.com/office/powerpoint/2010/main" val="29766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a:t>
            </a:r>
            <a:endParaRPr lang="en-US" dirty="0"/>
          </a:p>
        </p:txBody>
      </p:sp>
      <p:sp>
        <p:nvSpPr>
          <p:cNvPr id="3" name="Content Placeholder 2"/>
          <p:cNvSpPr>
            <a:spLocks noGrp="1"/>
          </p:cNvSpPr>
          <p:nvPr>
            <p:ph sz="quarter" idx="1"/>
          </p:nvPr>
        </p:nvSpPr>
        <p:spPr/>
        <p:txBody>
          <a:bodyPr/>
          <a:lstStyle/>
          <a:p>
            <a:r>
              <a:rPr lang="en-US" dirty="0" smtClean="0"/>
              <a:t>You’ll miss out on a lot of great stocks.</a:t>
            </a:r>
          </a:p>
          <a:p>
            <a:endParaRPr lang="en-US" dirty="0" smtClean="0"/>
          </a:p>
        </p:txBody>
      </p:sp>
      <p:sp>
        <p:nvSpPr>
          <p:cNvPr id="4" name="Oval 3"/>
          <p:cNvSpPr/>
          <p:nvPr/>
        </p:nvSpPr>
        <p:spPr>
          <a:xfrm>
            <a:off x="1143000" y="2514600"/>
            <a:ext cx="38862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276600" y="4191000"/>
            <a:ext cx="1447800" cy="14097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4191000" y="4895850"/>
            <a:ext cx="1600200" cy="2857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3581400" y="2590800"/>
            <a:ext cx="17526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352535" y="2406134"/>
            <a:ext cx="1981200" cy="369332"/>
          </a:xfrm>
          <a:prstGeom prst="rect">
            <a:avLst/>
          </a:prstGeom>
          <a:noFill/>
        </p:spPr>
        <p:txBody>
          <a:bodyPr wrap="square" rtlCol="0">
            <a:spAutoFit/>
          </a:bodyPr>
          <a:lstStyle/>
          <a:p>
            <a:r>
              <a:rPr lang="en-US" dirty="0" smtClean="0"/>
              <a:t>Great companies</a:t>
            </a:r>
            <a:endParaRPr lang="en-US" dirty="0"/>
          </a:p>
        </p:txBody>
      </p:sp>
      <p:sp>
        <p:nvSpPr>
          <p:cNvPr id="13" name="TextBox 12"/>
          <p:cNvSpPr txBox="1"/>
          <p:nvPr/>
        </p:nvSpPr>
        <p:spPr>
          <a:xfrm>
            <a:off x="5791200" y="4987326"/>
            <a:ext cx="1981200" cy="369332"/>
          </a:xfrm>
          <a:prstGeom prst="rect">
            <a:avLst/>
          </a:prstGeom>
          <a:noFill/>
        </p:spPr>
        <p:txBody>
          <a:bodyPr wrap="square" rtlCol="0">
            <a:spAutoFit/>
          </a:bodyPr>
          <a:lstStyle/>
          <a:p>
            <a:r>
              <a:rPr lang="en-US" dirty="0" smtClean="0"/>
              <a:t>Aristocrats</a:t>
            </a:r>
            <a:endParaRPr lang="en-US" dirty="0"/>
          </a:p>
        </p:txBody>
      </p:sp>
    </p:spTree>
    <p:extLst>
      <p:ext uri="{BB962C8B-B14F-4D97-AF65-F5344CB8AC3E}">
        <p14:creationId xmlns:p14="http://schemas.microsoft.com/office/powerpoint/2010/main" val="76313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a:t>
            </a:r>
            <a:endParaRPr lang="en-US" dirty="0"/>
          </a:p>
        </p:txBody>
      </p:sp>
      <p:sp>
        <p:nvSpPr>
          <p:cNvPr id="3" name="Content Placeholder 2"/>
          <p:cNvSpPr>
            <a:spLocks noGrp="1"/>
          </p:cNvSpPr>
          <p:nvPr>
            <p:ph sz="quarter" idx="1"/>
          </p:nvPr>
        </p:nvSpPr>
        <p:spPr/>
        <p:txBody>
          <a:bodyPr/>
          <a:lstStyle/>
          <a:p>
            <a:r>
              <a:rPr lang="en-US" dirty="0" smtClean="0"/>
              <a:t>These stocks are too expensive.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28800"/>
            <a:ext cx="7772400" cy="4417995"/>
          </a:xfrm>
          <a:prstGeom prst="rect">
            <a:avLst/>
          </a:prstGeom>
        </p:spPr>
      </p:pic>
    </p:spTree>
    <p:extLst>
      <p:ext uri="{BB962C8B-B14F-4D97-AF65-F5344CB8AC3E}">
        <p14:creationId xmlns:p14="http://schemas.microsoft.com/office/powerpoint/2010/main" val="288785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be Mason\AppData\Local\Microsoft\Windows\Temporary Internet Files\Content.Outlook\N0U9NW0J\Aristocrats vs  SP 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486" y="1828800"/>
            <a:ext cx="7766134" cy="44146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Objections</a:t>
            </a:r>
            <a:endParaRPr lang="en-US" dirty="0"/>
          </a:p>
        </p:txBody>
      </p:sp>
      <p:sp>
        <p:nvSpPr>
          <p:cNvPr id="3" name="Content Placeholder 2"/>
          <p:cNvSpPr>
            <a:spLocks noGrp="1"/>
          </p:cNvSpPr>
          <p:nvPr>
            <p:ph sz="quarter" idx="1"/>
          </p:nvPr>
        </p:nvSpPr>
        <p:spPr/>
        <p:txBody>
          <a:bodyPr/>
          <a:lstStyle/>
          <a:p>
            <a:r>
              <a:rPr lang="en-US" dirty="0" smtClean="0"/>
              <a:t>These stocks are too expensive.</a:t>
            </a:r>
            <a:endParaRPr lang="en-US" dirty="0"/>
          </a:p>
        </p:txBody>
      </p:sp>
    </p:spTree>
    <p:extLst>
      <p:ext uri="{BB962C8B-B14F-4D97-AF65-F5344CB8AC3E}">
        <p14:creationId xmlns:p14="http://schemas.microsoft.com/office/powerpoint/2010/main" val="2930108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The Payoff</a:t>
            </a:r>
            <a:endParaRPr lang="en-US" dirty="0"/>
          </a:p>
        </p:txBody>
      </p:sp>
    </p:spTree>
    <p:extLst>
      <p:ext uri="{BB962C8B-B14F-4D97-AF65-F5344CB8AC3E}">
        <p14:creationId xmlns:p14="http://schemas.microsoft.com/office/powerpoint/2010/main" val="2465174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Promises!</a:t>
            </a:r>
            <a:endParaRPr lang="en-US" dirty="0"/>
          </a:p>
        </p:txBody>
      </p:sp>
      <p:sp>
        <p:nvSpPr>
          <p:cNvPr id="5" name="Content Placeholder 4"/>
          <p:cNvSpPr>
            <a:spLocks noGrp="1"/>
          </p:cNvSpPr>
          <p:nvPr>
            <p:ph sz="quarter" idx="1"/>
          </p:nvPr>
        </p:nvSpPr>
        <p:spPr/>
        <p:txBody>
          <a:bodyPr/>
          <a:lstStyle/>
          <a:p>
            <a:r>
              <a:rPr lang="en-US" sz="3200" dirty="0" smtClean="0"/>
              <a:t>A </a:t>
            </a:r>
            <a:r>
              <a:rPr lang="en-US" sz="3200" dirty="0"/>
              <a:t>Low-Risk Way to </a:t>
            </a:r>
            <a:r>
              <a:rPr lang="en-US" sz="3200" b="1" dirty="0"/>
              <a:t>Make 50%-100% </a:t>
            </a:r>
            <a:r>
              <a:rPr lang="en-US" sz="3200" dirty="0"/>
              <a:t>on America's Energy Revolution</a:t>
            </a:r>
          </a:p>
          <a:p>
            <a:r>
              <a:rPr lang="en-US" sz="3200" dirty="0" smtClean="0"/>
              <a:t>The </a:t>
            </a:r>
            <a:r>
              <a:rPr lang="en-US" sz="3200" dirty="0"/>
              <a:t>Best Way to Quickly </a:t>
            </a:r>
            <a:r>
              <a:rPr lang="en-US" sz="3200" b="1" dirty="0"/>
              <a:t>Double or Triple Your Money</a:t>
            </a:r>
          </a:p>
          <a:p>
            <a:r>
              <a:rPr lang="en-US" sz="3200" b="1" dirty="0"/>
              <a:t>Risk $1 to Make $10 </a:t>
            </a:r>
            <a:r>
              <a:rPr lang="en-US" sz="3200" dirty="0"/>
              <a:t>in This "Bad to Less Bad" Trade</a:t>
            </a:r>
          </a:p>
          <a:p>
            <a:endParaRPr lang="en-US" dirty="0"/>
          </a:p>
        </p:txBody>
      </p:sp>
    </p:spTree>
    <p:extLst>
      <p:ext uri="{BB962C8B-B14F-4D97-AF65-F5344CB8AC3E}">
        <p14:creationId xmlns:p14="http://schemas.microsoft.com/office/powerpoint/2010/main" val="37034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Action to Take</a:t>
            </a:r>
            <a:endParaRPr lang="en-US" dirty="0"/>
          </a:p>
        </p:txBody>
      </p:sp>
      <p:sp>
        <p:nvSpPr>
          <p:cNvPr id="5" name="Content Placeholder 4"/>
          <p:cNvSpPr>
            <a:spLocks noGrp="1"/>
          </p:cNvSpPr>
          <p:nvPr>
            <p:ph sz="quarter" idx="1"/>
          </p:nvPr>
        </p:nvSpPr>
        <p:spPr/>
        <p:txBody>
          <a:bodyPr>
            <a:normAutofit/>
          </a:bodyPr>
          <a:lstStyle/>
          <a:p>
            <a:r>
              <a:rPr lang="en-US" dirty="0" smtClean="0"/>
              <a:t>Buy the ProShares Dividend Aristocrats Fund (NOBL)</a:t>
            </a:r>
          </a:p>
          <a:p>
            <a:endParaRPr lang="en-US" dirty="0"/>
          </a:p>
          <a:p>
            <a:r>
              <a:rPr lang="en-US" dirty="0" smtClean="0"/>
              <a:t>Holds all 54 stocks in the Dividends Aristocrats Index</a:t>
            </a:r>
          </a:p>
          <a:p>
            <a:r>
              <a:rPr lang="en-US" dirty="0" smtClean="0"/>
              <a:t>Low 0.35% expense ratio</a:t>
            </a:r>
          </a:p>
          <a:p>
            <a:r>
              <a:rPr lang="en-US" dirty="0" smtClean="0"/>
              <a:t>Launched a year ago… tracks the index spot-on</a:t>
            </a:r>
          </a:p>
          <a:p>
            <a:endParaRPr lang="en-US" dirty="0"/>
          </a:p>
          <a:p>
            <a:r>
              <a:rPr lang="en-US" dirty="0" smtClean="0"/>
              <a:t>Tell your broker to reinvest your dividends. It’s free!</a:t>
            </a:r>
            <a:endParaRPr lang="en-US" dirty="0"/>
          </a:p>
        </p:txBody>
      </p:sp>
    </p:spTree>
    <p:extLst>
      <p:ext uri="{BB962C8B-B14F-4D97-AF65-F5344CB8AC3E}">
        <p14:creationId xmlns:p14="http://schemas.microsoft.com/office/powerpoint/2010/main" val="125288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Actions to Take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Download this presentation, at </a:t>
            </a:r>
            <a:r>
              <a:rPr lang="en-US" dirty="0" smtClean="0">
                <a:hlinkClick r:id="rId2"/>
              </a:rPr>
              <a:t>stansberryresearch.com/amber-lee-mason</a:t>
            </a:r>
            <a:r>
              <a:rPr lang="en-US" dirty="0"/>
              <a:t>. </a:t>
            </a:r>
            <a:r>
              <a:rPr lang="en-US" dirty="0" smtClean="0"/>
              <a:t> You can also check out a free trial for DWT there.</a:t>
            </a:r>
          </a:p>
          <a:p>
            <a:endParaRPr lang="en-US" dirty="0" smtClean="0"/>
          </a:p>
          <a:p>
            <a:r>
              <a:rPr lang="en-US" dirty="0" smtClean="0"/>
              <a:t>Email me at </a:t>
            </a:r>
            <a:r>
              <a:rPr lang="en-US" dirty="0" smtClean="0">
                <a:hlinkClick r:id="rId3"/>
              </a:rPr>
              <a:t>dwt@stansberryresearch.com</a:t>
            </a:r>
            <a:r>
              <a:rPr lang="en-US" dirty="0" smtClean="0"/>
              <a:t>.</a:t>
            </a:r>
          </a:p>
          <a:p>
            <a:endParaRPr lang="en-US" dirty="0" smtClean="0"/>
          </a:p>
          <a:p>
            <a:r>
              <a:rPr lang="en-US" dirty="0" smtClean="0"/>
              <a:t>For basic trading education, go to </a:t>
            </a:r>
            <a:r>
              <a:rPr lang="en-US" dirty="0" smtClean="0">
                <a:hlinkClick r:id="rId4"/>
              </a:rPr>
              <a:t>www.YouTube.com</a:t>
            </a:r>
            <a:r>
              <a:rPr lang="en-US" dirty="0" smtClean="0"/>
              <a:t> and search Amber Lee Mason. </a:t>
            </a:r>
          </a:p>
          <a:p>
            <a:endParaRPr lang="en-US" dirty="0" smtClean="0"/>
          </a:p>
          <a:p>
            <a:r>
              <a:rPr lang="en-US" dirty="0" smtClean="0"/>
              <a:t>Look for more on the work I’ll be doing with Bill Bonner and the publishing company Bonner &amp; Partners. </a:t>
            </a:r>
          </a:p>
          <a:p>
            <a:endParaRPr lang="en-US" dirty="0" smtClean="0"/>
          </a:p>
          <a:p>
            <a:r>
              <a:rPr lang="en-US" dirty="0" smtClean="0"/>
              <a:t>Thanks for watching and good trading!</a:t>
            </a:r>
          </a:p>
          <a:p>
            <a:endParaRPr lang="en-US" dirty="0" smtClean="0"/>
          </a:p>
          <a:p>
            <a:endParaRPr lang="en-US" dirty="0"/>
          </a:p>
        </p:txBody>
      </p:sp>
    </p:spTree>
    <p:extLst>
      <p:ext uri="{BB962C8B-B14F-4D97-AF65-F5344CB8AC3E}">
        <p14:creationId xmlns:p14="http://schemas.microsoft.com/office/powerpoint/2010/main" val="2270431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Results Not Typical</a:t>
            </a:r>
            <a:endParaRPr lang="en-US" dirty="0"/>
          </a:p>
        </p:txBody>
      </p:sp>
      <p:sp>
        <p:nvSpPr>
          <p:cNvPr id="5" name="Subtitle 4"/>
          <p:cNvSpPr>
            <a:spLocks noGrp="1"/>
          </p:cNvSpPr>
          <p:nvPr>
            <p:ph type="subTitle" idx="1"/>
          </p:nvPr>
        </p:nvSpPr>
        <p:spPr/>
        <p:txBody>
          <a:bodyPr>
            <a:normAutofit fontScale="85000" lnSpcReduction="10000"/>
          </a:bodyPr>
          <a:lstStyle/>
          <a:p>
            <a:r>
              <a:rPr lang="en-US" dirty="0"/>
              <a:t>Stansberry Conference </a:t>
            </a:r>
            <a:r>
              <a:rPr lang="en-US" dirty="0" smtClean="0"/>
              <a:t>Series, Nashville, October </a:t>
            </a:r>
            <a:r>
              <a:rPr lang="en-US" dirty="0"/>
              <a:t>18, 2014</a:t>
            </a:r>
          </a:p>
          <a:p>
            <a:endParaRPr lang="en-US" dirty="0"/>
          </a:p>
        </p:txBody>
      </p:sp>
    </p:spTree>
    <p:extLst>
      <p:ext uri="{BB962C8B-B14F-4D97-AF65-F5344CB8AC3E}">
        <p14:creationId xmlns:p14="http://schemas.microsoft.com/office/powerpoint/2010/main" val="2911807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“These Results Not Typical”</a:t>
            </a:r>
            <a:endParaRPr lang="en-US" dirty="0"/>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90587" y="1776412"/>
            <a:ext cx="3175000" cy="3822700"/>
          </a:xfrm>
        </p:spPr>
      </p:pic>
      <p:pic>
        <p:nvPicPr>
          <p:cNvPr id="8" name="Content Placeholder 7"/>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065712" y="2262187"/>
            <a:ext cx="3175000" cy="2844800"/>
          </a:xfrm>
        </p:spPr>
      </p:pic>
      <p:sp>
        <p:nvSpPr>
          <p:cNvPr id="9" name="Oval 8"/>
          <p:cNvSpPr/>
          <p:nvPr/>
        </p:nvSpPr>
        <p:spPr>
          <a:xfrm>
            <a:off x="2514600" y="5105400"/>
            <a:ext cx="1981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53200" y="4572000"/>
            <a:ext cx="1981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27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My Big Promise</a:t>
            </a:r>
            <a:endParaRPr lang="en-US" dirty="0"/>
          </a:p>
        </p:txBody>
      </p:sp>
      <p:sp>
        <p:nvSpPr>
          <p:cNvPr id="6" name="Content Placeholder 5"/>
          <p:cNvSpPr>
            <a:spLocks noGrp="1"/>
          </p:cNvSpPr>
          <p:nvPr>
            <p:ph sz="quarter" idx="1"/>
          </p:nvPr>
        </p:nvSpPr>
        <p:spPr/>
        <p:txBody>
          <a:bodyPr>
            <a:normAutofit/>
          </a:bodyPr>
          <a:lstStyle/>
          <a:p>
            <a:r>
              <a:rPr lang="en-US" sz="3200" dirty="0" smtClean="0"/>
              <a:t>You can realistically expect to make as much money as some of </a:t>
            </a:r>
            <a:r>
              <a:rPr lang="en-US" sz="3200" b="1" dirty="0" smtClean="0"/>
              <a:t>the greatest investors of all time</a:t>
            </a:r>
            <a:r>
              <a:rPr lang="en-US" sz="3200" dirty="0" smtClean="0"/>
              <a:t>. </a:t>
            </a:r>
          </a:p>
          <a:p>
            <a:r>
              <a:rPr lang="en-US" sz="3200" dirty="0" smtClean="0"/>
              <a:t>You’re </a:t>
            </a:r>
            <a:r>
              <a:rPr lang="en-US" sz="3200" b="1" dirty="0" smtClean="0"/>
              <a:t>never</a:t>
            </a:r>
            <a:r>
              <a:rPr lang="en-US" sz="3200" dirty="0" smtClean="0"/>
              <a:t> going to see stocks the same way again.</a:t>
            </a:r>
          </a:p>
          <a:p>
            <a:r>
              <a:rPr lang="en-US" sz="3200" dirty="0" smtClean="0"/>
              <a:t>This idea can make you </a:t>
            </a:r>
            <a:r>
              <a:rPr lang="en-US" sz="3200" b="1" dirty="0" smtClean="0"/>
              <a:t>more money with less risk </a:t>
            </a:r>
            <a:r>
              <a:rPr lang="en-US" sz="3200" dirty="0" smtClean="0"/>
              <a:t>than any other idea you hear about today. </a:t>
            </a:r>
            <a:endParaRPr lang="en-US" sz="3200" dirty="0"/>
          </a:p>
        </p:txBody>
      </p:sp>
    </p:spTree>
    <p:extLst>
      <p:ext uri="{BB962C8B-B14F-4D97-AF65-F5344CB8AC3E}">
        <p14:creationId xmlns:p14="http://schemas.microsoft.com/office/powerpoint/2010/main" val="319822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 Newsletter</a:t>
            </a:r>
            <a:endParaRPr lang="en-US" dirty="0"/>
          </a:p>
        </p:txBody>
      </p:sp>
      <p:sp>
        <p:nvSpPr>
          <p:cNvPr id="5" name="Content Placeholder 4"/>
          <p:cNvSpPr>
            <a:spLocks noGrp="1"/>
          </p:cNvSpPr>
          <p:nvPr>
            <p:ph sz="quarter" idx="1"/>
          </p:nvPr>
        </p:nvSpPr>
        <p:spPr/>
        <p:txBody>
          <a:bodyPr>
            <a:normAutofit/>
          </a:bodyPr>
          <a:lstStyle/>
          <a:p>
            <a:r>
              <a:rPr lang="en-US" sz="3200" dirty="0" smtClean="0"/>
              <a:t>Picture: Tell a story. </a:t>
            </a:r>
          </a:p>
          <a:p>
            <a:r>
              <a:rPr lang="en-US" sz="3200" dirty="0" smtClean="0"/>
              <a:t>Promise: Make it BIG!</a:t>
            </a:r>
          </a:p>
          <a:p>
            <a:r>
              <a:rPr lang="en-US" sz="3200" dirty="0" smtClean="0"/>
              <a:t>Proof: Back up your claims.</a:t>
            </a:r>
          </a:p>
          <a:p>
            <a:r>
              <a:rPr lang="en-US" sz="3200" dirty="0" smtClean="0"/>
              <a:t>Payoff: Here’s what to do about it. </a:t>
            </a:r>
            <a:endParaRPr lang="en-US" sz="3200" dirty="0"/>
          </a:p>
        </p:txBody>
      </p:sp>
    </p:spTree>
    <p:extLst>
      <p:ext uri="{BB962C8B-B14F-4D97-AF65-F5344CB8AC3E}">
        <p14:creationId xmlns:p14="http://schemas.microsoft.com/office/powerpoint/2010/main" val="160321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Picture</a:t>
            </a:r>
            <a:endParaRPr lang="en-US" dirty="0"/>
          </a:p>
        </p:txBody>
      </p:sp>
    </p:spTree>
    <p:extLst>
      <p:ext uri="{BB962C8B-B14F-4D97-AF65-F5344CB8AC3E}">
        <p14:creationId xmlns:p14="http://schemas.microsoft.com/office/powerpoint/2010/main" val="1250665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Annual Returns (1993-2012)</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90381547"/>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653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Annual Returns (various)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27097840"/>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4813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746</TotalTime>
  <Words>944</Words>
  <Application>Microsoft Office PowerPoint</Application>
  <PresentationFormat>On-screen Show (4:3)</PresentationFormat>
  <Paragraphs>159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Origin</vt:lpstr>
      <vt:lpstr>Results Not Typical</vt:lpstr>
      <vt:lpstr>Amber Lee Mason</vt:lpstr>
      <vt:lpstr>BIG Promises!</vt:lpstr>
      <vt:lpstr>“These Results Not Typical”</vt:lpstr>
      <vt:lpstr>My Big Promise</vt:lpstr>
      <vt:lpstr>How to Write a Newsletter</vt:lpstr>
      <vt:lpstr>The Picture</vt:lpstr>
      <vt:lpstr>Average Annual Returns (1993-2012)</vt:lpstr>
      <vt:lpstr>Average Annual Returns (various)</vt:lpstr>
      <vt:lpstr>The Proof</vt:lpstr>
      <vt:lpstr>A Single-Number “Screen” for the World’s Best Investments…</vt:lpstr>
      <vt:lpstr>Dan Ferris: King of the WDDGs</vt:lpstr>
      <vt:lpstr>Tom Dyson: “High Performance” Stocks</vt:lpstr>
      <vt:lpstr>Porter Stansberry: Capital Efficiency</vt:lpstr>
      <vt:lpstr>Dividend Aristocrats</vt:lpstr>
      <vt:lpstr>54 Current Aristocrats</vt:lpstr>
      <vt:lpstr>Performance to Date</vt:lpstr>
      <vt:lpstr>Average Annual Returns (1993-2012)</vt:lpstr>
      <vt:lpstr>Dividend &amp; Share Price Growth (1990-2013)</vt:lpstr>
      <vt:lpstr>Doc Eifrig: Compounding</vt:lpstr>
      <vt:lpstr>Over 20 Years…</vt:lpstr>
      <vt:lpstr>Over 30 Years…</vt:lpstr>
      <vt:lpstr>Over 50 Years…</vt:lpstr>
      <vt:lpstr>Average Annual Returns (various)</vt:lpstr>
      <vt:lpstr>Objections</vt:lpstr>
      <vt:lpstr>Objections</vt:lpstr>
      <vt:lpstr>Objections</vt:lpstr>
      <vt:lpstr>Objections</vt:lpstr>
      <vt:lpstr>The Payoff</vt:lpstr>
      <vt:lpstr>Action to Take</vt:lpstr>
      <vt:lpstr>More Actions to Take</vt:lpstr>
      <vt:lpstr>Results Not Typical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Not Typical</dc:title>
  <dc:creator>Amber Lee Mason</dc:creator>
  <cp:lastModifiedBy>Greg Woodward</cp:lastModifiedBy>
  <cp:revision>40</cp:revision>
  <dcterms:created xsi:type="dcterms:W3CDTF">2014-10-09T17:10:23Z</dcterms:created>
  <dcterms:modified xsi:type="dcterms:W3CDTF">2014-10-17T19:54:42Z</dcterms:modified>
</cp:coreProperties>
</file>